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8" r:id="rId3"/>
    <p:sldId id="260" r:id="rId4"/>
    <p:sldId id="259" r:id="rId5"/>
    <p:sldId id="267" r:id="rId6"/>
    <p:sldId id="262" r:id="rId7"/>
    <p:sldId id="268" r:id="rId8"/>
    <p:sldId id="274" r:id="rId9"/>
    <p:sldId id="282" r:id="rId10"/>
    <p:sldId id="283" r:id="rId11"/>
    <p:sldId id="284" r:id="rId12"/>
    <p:sldId id="263" r:id="rId13"/>
    <p:sldId id="279" r:id="rId14"/>
    <p:sldId id="285" r:id="rId15"/>
    <p:sldId id="286" r:id="rId16"/>
    <p:sldId id="287" r:id="rId17"/>
    <p:sldId id="288" r:id="rId18"/>
    <p:sldId id="289" r:id="rId19"/>
    <p:sldId id="275" r:id="rId20"/>
    <p:sldId id="264" r:id="rId21"/>
    <p:sldId id="276" r:id="rId22"/>
    <p:sldId id="277" r:id="rId23"/>
    <p:sldId id="265" r:id="rId24"/>
    <p:sldId id="278" r:id="rId25"/>
    <p:sldId id="281" r:id="rId26"/>
    <p:sldId id="280" r:id="rId27"/>
    <p:sldId id="27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2422"/>
    <a:srgbClr val="D222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00"/>
    <p:restoredTop sz="94699"/>
  </p:normalViewPr>
  <p:slideViewPr>
    <p:cSldViewPr snapToGrid="0" snapToObjects="1">
      <p:cViewPr varScale="1">
        <p:scale>
          <a:sx n="84" d="100"/>
          <a:sy n="84" d="100"/>
        </p:scale>
        <p:origin x="200" y="1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2D4D54-37C0-DF4B-9539-72C524CE7345}" type="doc">
      <dgm:prSet loTypeId="urn:microsoft.com/office/officeart/2005/8/layout/hProcess4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en-US"/>
        </a:p>
      </dgm:t>
    </dgm:pt>
    <dgm:pt modelId="{90F64BBA-A248-F04C-8D7B-F27302BF29B0}">
      <dgm:prSet phldrT="[Text]"/>
      <dgm:spPr>
        <a:solidFill>
          <a:srgbClr val="D32422">
            <a:alpha val="90000"/>
          </a:srgbClr>
        </a:solidFill>
      </dgm:spPr>
      <dgm:t>
        <a:bodyPr/>
        <a:lstStyle/>
        <a:p>
          <a:r>
            <a:rPr lang="en-US" dirty="0">
              <a:latin typeface="Helvetica" pitchFamily="2" charset="0"/>
            </a:rPr>
            <a:t>Define Problem</a:t>
          </a:r>
        </a:p>
      </dgm:t>
    </dgm:pt>
    <dgm:pt modelId="{1F2836A8-06B8-634A-AF85-6E2093010748}" type="parTrans" cxnId="{DAEFB869-69A3-5541-9309-D8C26B67CC22}">
      <dgm:prSet/>
      <dgm:spPr/>
      <dgm:t>
        <a:bodyPr/>
        <a:lstStyle/>
        <a:p>
          <a:endParaRPr lang="en-US"/>
        </a:p>
      </dgm:t>
    </dgm:pt>
    <dgm:pt modelId="{F55E8ADF-505F-1A4F-857B-586E016531B2}" type="sibTrans" cxnId="{DAEFB869-69A3-5541-9309-D8C26B67CC22}">
      <dgm:prSet/>
      <dgm:spPr>
        <a:solidFill>
          <a:srgbClr val="D22224"/>
        </a:solidFill>
      </dgm:spPr>
      <dgm:t>
        <a:bodyPr/>
        <a:lstStyle/>
        <a:p>
          <a:endParaRPr lang="en-US">
            <a:latin typeface="Helvetica" pitchFamily="2" charset="0"/>
          </a:endParaRPr>
        </a:p>
      </dgm:t>
    </dgm:pt>
    <dgm:pt modelId="{C8AE41DC-01BF-DF4B-9E41-5E9B40287C38}">
      <dgm:prSet phldrT="[Text]"/>
      <dgm:spPr/>
      <dgm:t>
        <a:bodyPr/>
        <a:lstStyle/>
        <a:p>
          <a:r>
            <a:rPr lang="en-US" dirty="0">
              <a:latin typeface="Helvetica" pitchFamily="2" charset="0"/>
            </a:rPr>
            <a:t>Use Yelp to estimate neighborhood affluency</a:t>
          </a:r>
        </a:p>
      </dgm:t>
    </dgm:pt>
    <dgm:pt modelId="{1409648C-9528-DE45-9A10-87D16CCAB476}" type="parTrans" cxnId="{54493B42-EA34-7941-BA4D-BD9127E1E4E1}">
      <dgm:prSet/>
      <dgm:spPr/>
      <dgm:t>
        <a:bodyPr/>
        <a:lstStyle/>
        <a:p>
          <a:endParaRPr lang="en-US"/>
        </a:p>
      </dgm:t>
    </dgm:pt>
    <dgm:pt modelId="{760216CE-267C-CC4B-A0EF-FFE9D69315E5}" type="sibTrans" cxnId="{54493B42-EA34-7941-BA4D-BD9127E1E4E1}">
      <dgm:prSet/>
      <dgm:spPr/>
      <dgm:t>
        <a:bodyPr/>
        <a:lstStyle/>
        <a:p>
          <a:endParaRPr lang="en-US"/>
        </a:p>
      </dgm:t>
    </dgm:pt>
    <dgm:pt modelId="{2452E812-F974-A54F-96C6-78B78DCCE885}">
      <dgm:prSet phldrT="[Text]"/>
      <dgm:spPr>
        <a:solidFill>
          <a:srgbClr val="D22224"/>
        </a:solidFill>
      </dgm:spPr>
      <dgm:t>
        <a:bodyPr/>
        <a:lstStyle/>
        <a:p>
          <a:r>
            <a:rPr lang="en-US" dirty="0">
              <a:latin typeface="Helvetica" pitchFamily="2" charset="0"/>
            </a:rPr>
            <a:t>Collect Data</a:t>
          </a:r>
        </a:p>
      </dgm:t>
    </dgm:pt>
    <dgm:pt modelId="{88DA6D4E-029A-824B-8773-C6BC6C22BA30}" type="parTrans" cxnId="{72966391-650E-8544-A174-14FFC83698BD}">
      <dgm:prSet/>
      <dgm:spPr/>
      <dgm:t>
        <a:bodyPr/>
        <a:lstStyle/>
        <a:p>
          <a:endParaRPr lang="en-US"/>
        </a:p>
      </dgm:t>
    </dgm:pt>
    <dgm:pt modelId="{CA02F0AF-3E65-3444-9F5D-5A7EB4B23D47}" type="sibTrans" cxnId="{72966391-650E-8544-A174-14FFC83698BD}">
      <dgm:prSet/>
      <dgm:spPr>
        <a:solidFill>
          <a:srgbClr val="D22224"/>
        </a:solidFill>
      </dgm:spPr>
      <dgm:t>
        <a:bodyPr/>
        <a:lstStyle/>
        <a:p>
          <a:endParaRPr lang="en-US">
            <a:latin typeface="Helvetica" pitchFamily="2" charset="0"/>
          </a:endParaRPr>
        </a:p>
      </dgm:t>
    </dgm:pt>
    <dgm:pt modelId="{8DA9BE56-DFE0-6540-8D1F-C20A7391093E}">
      <dgm:prSet phldrT="[Text]"/>
      <dgm:spPr/>
      <dgm:t>
        <a:bodyPr/>
        <a:lstStyle/>
        <a:p>
          <a:r>
            <a:rPr lang="en-US" dirty="0">
              <a:latin typeface="Helvetica" pitchFamily="2" charset="0"/>
            </a:rPr>
            <a:t>Yelp</a:t>
          </a:r>
        </a:p>
      </dgm:t>
    </dgm:pt>
    <dgm:pt modelId="{68482B00-4A87-EA41-87E6-3C5EF6ECD0B3}" type="parTrans" cxnId="{4ED97456-447C-1947-9354-4D65E9C7BAC8}">
      <dgm:prSet/>
      <dgm:spPr/>
      <dgm:t>
        <a:bodyPr/>
        <a:lstStyle/>
        <a:p>
          <a:endParaRPr lang="en-US"/>
        </a:p>
      </dgm:t>
    </dgm:pt>
    <dgm:pt modelId="{357CA184-3987-C245-BF7A-93F648E6085F}" type="sibTrans" cxnId="{4ED97456-447C-1947-9354-4D65E9C7BAC8}">
      <dgm:prSet/>
      <dgm:spPr/>
      <dgm:t>
        <a:bodyPr/>
        <a:lstStyle/>
        <a:p>
          <a:endParaRPr lang="en-US"/>
        </a:p>
      </dgm:t>
    </dgm:pt>
    <dgm:pt modelId="{F056FA51-61C7-8041-9A11-603BACAA0C12}">
      <dgm:prSet phldrT="[Text]"/>
      <dgm:spPr/>
      <dgm:t>
        <a:bodyPr/>
        <a:lstStyle/>
        <a:p>
          <a:r>
            <a:rPr lang="en-US" dirty="0">
              <a:latin typeface="Helvetica" pitchFamily="2" charset="0"/>
            </a:rPr>
            <a:t>IRS</a:t>
          </a:r>
        </a:p>
      </dgm:t>
    </dgm:pt>
    <dgm:pt modelId="{825BAB42-0A08-B447-A8F8-11898782E701}" type="parTrans" cxnId="{DEEE1DD7-58BB-2049-9405-8D2A8214A90F}">
      <dgm:prSet/>
      <dgm:spPr/>
      <dgm:t>
        <a:bodyPr/>
        <a:lstStyle/>
        <a:p>
          <a:endParaRPr lang="en-US"/>
        </a:p>
      </dgm:t>
    </dgm:pt>
    <dgm:pt modelId="{A76FE797-96D7-8C49-9598-F847AFCA316F}" type="sibTrans" cxnId="{DEEE1DD7-58BB-2049-9405-8D2A8214A90F}">
      <dgm:prSet/>
      <dgm:spPr/>
      <dgm:t>
        <a:bodyPr/>
        <a:lstStyle/>
        <a:p>
          <a:endParaRPr lang="en-US"/>
        </a:p>
      </dgm:t>
    </dgm:pt>
    <dgm:pt modelId="{2581BA47-6A0D-7242-A1B0-E88E3587CB67}">
      <dgm:prSet phldrT="[Text]"/>
      <dgm:spPr>
        <a:solidFill>
          <a:srgbClr val="D22224"/>
        </a:solidFill>
      </dgm:spPr>
      <dgm:t>
        <a:bodyPr/>
        <a:lstStyle/>
        <a:p>
          <a:r>
            <a:rPr lang="en-US" dirty="0">
              <a:latin typeface="Helvetica" pitchFamily="2" charset="0"/>
            </a:rPr>
            <a:t>Explore Data</a:t>
          </a:r>
        </a:p>
      </dgm:t>
    </dgm:pt>
    <dgm:pt modelId="{D8BDB064-2149-7348-B5D7-3066517B20F9}" type="parTrans" cxnId="{D296B4BE-EF37-8D49-ADCA-04AA55060D9C}">
      <dgm:prSet/>
      <dgm:spPr/>
      <dgm:t>
        <a:bodyPr/>
        <a:lstStyle/>
        <a:p>
          <a:endParaRPr lang="en-US"/>
        </a:p>
      </dgm:t>
    </dgm:pt>
    <dgm:pt modelId="{276F9515-6E32-3B43-8051-3E2E541E78AF}" type="sibTrans" cxnId="{D296B4BE-EF37-8D49-ADCA-04AA55060D9C}">
      <dgm:prSet/>
      <dgm:spPr>
        <a:solidFill>
          <a:srgbClr val="D22224"/>
        </a:solidFill>
      </dgm:spPr>
      <dgm:t>
        <a:bodyPr/>
        <a:lstStyle/>
        <a:p>
          <a:endParaRPr lang="en-US">
            <a:latin typeface="Helvetica" pitchFamily="2" charset="0"/>
          </a:endParaRPr>
        </a:p>
      </dgm:t>
    </dgm:pt>
    <dgm:pt modelId="{14F9EBED-4D21-1948-9A89-217EB0351311}">
      <dgm:prSet phldrT="[Text]"/>
      <dgm:spPr/>
      <dgm:t>
        <a:bodyPr/>
        <a:lstStyle/>
        <a:p>
          <a:r>
            <a:rPr lang="en-US" dirty="0">
              <a:latin typeface="Helvetica" pitchFamily="2" charset="0"/>
            </a:rPr>
            <a:t>Feature Engineering</a:t>
          </a:r>
        </a:p>
      </dgm:t>
    </dgm:pt>
    <dgm:pt modelId="{3C782030-06EB-7742-B5E6-3A886184B649}" type="parTrans" cxnId="{F5282F75-4D10-0C43-89F3-F8E0AA7BD26D}">
      <dgm:prSet/>
      <dgm:spPr/>
      <dgm:t>
        <a:bodyPr/>
        <a:lstStyle/>
        <a:p>
          <a:endParaRPr lang="en-US"/>
        </a:p>
      </dgm:t>
    </dgm:pt>
    <dgm:pt modelId="{0D3CCE79-49BA-D54E-B159-6A82DB0BFDE8}" type="sibTrans" cxnId="{F5282F75-4D10-0C43-89F3-F8E0AA7BD26D}">
      <dgm:prSet/>
      <dgm:spPr/>
      <dgm:t>
        <a:bodyPr/>
        <a:lstStyle/>
        <a:p>
          <a:endParaRPr lang="en-US"/>
        </a:p>
      </dgm:t>
    </dgm:pt>
    <dgm:pt modelId="{C217FE46-E97F-4141-9D9E-F5C185187EDC}">
      <dgm:prSet phldrT="[Text]"/>
      <dgm:spPr>
        <a:solidFill>
          <a:srgbClr val="D22224"/>
        </a:solidFill>
      </dgm:spPr>
      <dgm:t>
        <a:bodyPr/>
        <a:lstStyle/>
        <a:p>
          <a:r>
            <a:rPr lang="en-US" dirty="0">
              <a:latin typeface="Helvetica" pitchFamily="2" charset="0"/>
            </a:rPr>
            <a:t>Model Data</a:t>
          </a:r>
        </a:p>
      </dgm:t>
    </dgm:pt>
    <dgm:pt modelId="{2AD99ED3-7C08-2146-9DB3-F5D6533C8703}" type="parTrans" cxnId="{43052DFA-90FC-1E48-AEED-E8478EEBD6DC}">
      <dgm:prSet/>
      <dgm:spPr/>
      <dgm:t>
        <a:bodyPr/>
        <a:lstStyle/>
        <a:p>
          <a:endParaRPr lang="en-US"/>
        </a:p>
      </dgm:t>
    </dgm:pt>
    <dgm:pt modelId="{D6F26488-765D-E84D-BAA0-A891B31401B6}" type="sibTrans" cxnId="{43052DFA-90FC-1E48-AEED-E8478EEBD6DC}">
      <dgm:prSet/>
      <dgm:spPr>
        <a:solidFill>
          <a:srgbClr val="D32422"/>
        </a:solidFill>
      </dgm:spPr>
      <dgm:t>
        <a:bodyPr/>
        <a:lstStyle/>
        <a:p>
          <a:endParaRPr lang="en-US">
            <a:latin typeface="Helvetica" pitchFamily="2" charset="0"/>
          </a:endParaRPr>
        </a:p>
      </dgm:t>
    </dgm:pt>
    <dgm:pt modelId="{CA4CDBD5-03AE-2A44-9CA5-1A671B3E9327}">
      <dgm:prSet/>
      <dgm:spPr>
        <a:solidFill>
          <a:srgbClr val="D32422"/>
        </a:solidFill>
      </dgm:spPr>
      <dgm:t>
        <a:bodyPr/>
        <a:lstStyle/>
        <a:p>
          <a:r>
            <a:rPr lang="en-US" dirty="0">
              <a:latin typeface="Helvetica" pitchFamily="2" charset="0"/>
            </a:rPr>
            <a:t>Answer Problem</a:t>
          </a:r>
        </a:p>
      </dgm:t>
    </dgm:pt>
    <dgm:pt modelId="{BDEE6CD7-A8F1-D846-A511-62707357318C}" type="parTrans" cxnId="{57F1EDC8-F808-B14C-8938-19544AA81DDC}">
      <dgm:prSet/>
      <dgm:spPr/>
      <dgm:t>
        <a:bodyPr/>
        <a:lstStyle/>
        <a:p>
          <a:endParaRPr lang="en-US"/>
        </a:p>
      </dgm:t>
    </dgm:pt>
    <dgm:pt modelId="{98328A58-2DE0-6A46-A2CE-067FF60C2AA1}" type="sibTrans" cxnId="{57F1EDC8-F808-B14C-8938-19544AA81DDC}">
      <dgm:prSet/>
      <dgm:spPr/>
      <dgm:t>
        <a:bodyPr/>
        <a:lstStyle/>
        <a:p>
          <a:endParaRPr lang="en-US"/>
        </a:p>
      </dgm:t>
    </dgm:pt>
    <dgm:pt modelId="{52912E3D-EECD-9747-93C0-8281CDF65601}">
      <dgm:prSet/>
      <dgm:spPr/>
      <dgm:t>
        <a:bodyPr/>
        <a:lstStyle/>
        <a:p>
          <a:r>
            <a:rPr lang="en-US" dirty="0">
              <a:latin typeface="Helvetica" pitchFamily="2" charset="0"/>
            </a:rPr>
            <a:t>Cleaning Data</a:t>
          </a:r>
        </a:p>
      </dgm:t>
    </dgm:pt>
    <dgm:pt modelId="{B5E672D0-1029-CB43-8475-C4AEA6696536}" type="parTrans" cxnId="{1DF95BB6-04D6-6840-AD70-6BC4E4FBABD8}">
      <dgm:prSet/>
      <dgm:spPr/>
      <dgm:t>
        <a:bodyPr/>
        <a:lstStyle/>
        <a:p>
          <a:endParaRPr lang="en-US"/>
        </a:p>
      </dgm:t>
    </dgm:pt>
    <dgm:pt modelId="{1142F94C-705B-BC44-92AF-7AAE6D3E3EF8}" type="sibTrans" cxnId="{1DF95BB6-04D6-6840-AD70-6BC4E4FBABD8}">
      <dgm:prSet/>
      <dgm:spPr/>
      <dgm:t>
        <a:bodyPr/>
        <a:lstStyle/>
        <a:p>
          <a:endParaRPr lang="en-US"/>
        </a:p>
      </dgm:t>
    </dgm:pt>
    <dgm:pt modelId="{3A1D97F1-EC46-C648-AFDD-FD3A00CD14B8}">
      <dgm:prSet phldrT="[Text]"/>
      <dgm:spPr>
        <a:solidFill>
          <a:schemeClr val="bg1"/>
        </a:solidFill>
      </dgm:spPr>
      <dgm:t>
        <a:bodyPr/>
        <a:lstStyle/>
        <a:p>
          <a:r>
            <a:rPr lang="en-US" dirty="0">
              <a:latin typeface="Helvetica" pitchFamily="2" charset="0"/>
            </a:rPr>
            <a:t>Supervised Learning</a:t>
          </a:r>
        </a:p>
      </dgm:t>
    </dgm:pt>
    <dgm:pt modelId="{5CE53FC5-C4BA-0947-A59E-4A4C1CB6F382}" type="parTrans" cxnId="{45F703F0-6384-9F43-9DF1-F45143A12E69}">
      <dgm:prSet/>
      <dgm:spPr/>
      <dgm:t>
        <a:bodyPr/>
        <a:lstStyle/>
        <a:p>
          <a:endParaRPr lang="en-US"/>
        </a:p>
      </dgm:t>
    </dgm:pt>
    <dgm:pt modelId="{9AF3969C-EC66-894E-AC9E-EE9E40032788}" type="sibTrans" cxnId="{45F703F0-6384-9F43-9DF1-F45143A12E69}">
      <dgm:prSet/>
      <dgm:spPr/>
      <dgm:t>
        <a:bodyPr/>
        <a:lstStyle/>
        <a:p>
          <a:endParaRPr lang="en-US"/>
        </a:p>
      </dgm:t>
    </dgm:pt>
    <dgm:pt modelId="{F79FC034-EE8A-2743-A0FB-972ABB6F1C46}">
      <dgm:prSet/>
      <dgm:spPr>
        <a:solidFill>
          <a:schemeClr val="bg1"/>
        </a:solidFill>
      </dgm:spPr>
      <dgm:t>
        <a:bodyPr/>
        <a:lstStyle/>
        <a:p>
          <a:r>
            <a:rPr lang="en-US" dirty="0">
              <a:latin typeface="Helvetica" pitchFamily="2" charset="0"/>
            </a:rPr>
            <a:t>Yelp as an economic indicator</a:t>
          </a:r>
        </a:p>
      </dgm:t>
    </dgm:pt>
    <dgm:pt modelId="{7E101BEE-4393-F845-819C-3188440E3643}" type="parTrans" cxnId="{27E8EBDB-A65C-A04C-B194-1B27B1B685DF}">
      <dgm:prSet/>
      <dgm:spPr/>
      <dgm:t>
        <a:bodyPr/>
        <a:lstStyle/>
        <a:p>
          <a:endParaRPr lang="en-US"/>
        </a:p>
      </dgm:t>
    </dgm:pt>
    <dgm:pt modelId="{CED7FC49-EB9A-354C-81B2-2B1C5BBE0838}" type="sibTrans" cxnId="{27E8EBDB-A65C-A04C-B194-1B27B1B685DF}">
      <dgm:prSet/>
      <dgm:spPr/>
      <dgm:t>
        <a:bodyPr/>
        <a:lstStyle/>
        <a:p>
          <a:endParaRPr lang="en-US"/>
        </a:p>
      </dgm:t>
    </dgm:pt>
    <dgm:pt modelId="{39848956-A90F-A24B-A9FF-D1ED11AAE2F6}" type="pres">
      <dgm:prSet presAssocID="{FD2D4D54-37C0-DF4B-9539-72C524CE7345}" presName="Name0" presStyleCnt="0">
        <dgm:presLayoutVars>
          <dgm:dir/>
          <dgm:animLvl val="lvl"/>
          <dgm:resizeHandles val="exact"/>
        </dgm:presLayoutVars>
      </dgm:prSet>
      <dgm:spPr/>
    </dgm:pt>
    <dgm:pt modelId="{93C6F515-9DD9-344D-83B0-5DE60BFAF794}" type="pres">
      <dgm:prSet presAssocID="{FD2D4D54-37C0-DF4B-9539-72C524CE7345}" presName="tSp" presStyleCnt="0"/>
      <dgm:spPr/>
    </dgm:pt>
    <dgm:pt modelId="{1B1809E2-F4B9-AD49-AB06-35175EEAF71B}" type="pres">
      <dgm:prSet presAssocID="{FD2D4D54-37C0-DF4B-9539-72C524CE7345}" presName="bSp" presStyleCnt="0"/>
      <dgm:spPr/>
    </dgm:pt>
    <dgm:pt modelId="{831FA7A1-7284-5245-A0AF-1C6F378C5EF6}" type="pres">
      <dgm:prSet presAssocID="{FD2D4D54-37C0-DF4B-9539-72C524CE7345}" presName="process" presStyleCnt="0"/>
      <dgm:spPr/>
    </dgm:pt>
    <dgm:pt modelId="{62469439-8C5F-5D43-9BD9-EFC7C561A30D}" type="pres">
      <dgm:prSet presAssocID="{90F64BBA-A248-F04C-8D7B-F27302BF29B0}" presName="composite1" presStyleCnt="0"/>
      <dgm:spPr/>
    </dgm:pt>
    <dgm:pt modelId="{2A1A9926-5743-7546-B949-9F68FDA5EF49}" type="pres">
      <dgm:prSet presAssocID="{90F64BBA-A248-F04C-8D7B-F27302BF29B0}" presName="dummyNode1" presStyleLbl="node1" presStyleIdx="0" presStyleCnt="5"/>
      <dgm:spPr/>
    </dgm:pt>
    <dgm:pt modelId="{4304C70C-9983-1C46-8026-F50E20724EC0}" type="pres">
      <dgm:prSet presAssocID="{90F64BBA-A248-F04C-8D7B-F27302BF29B0}" presName="childNode1" presStyleLbl="bgAcc1" presStyleIdx="0" presStyleCnt="5">
        <dgm:presLayoutVars>
          <dgm:bulletEnabled val="1"/>
        </dgm:presLayoutVars>
      </dgm:prSet>
      <dgm:spPr/>
    </dgm:pt>
    <dgm:pt modelId="{16481596-5DF6-B34C-9E34-FAF795C5002E}" type="pres">
      <dgm:prSet presAssocID="{90F64BBA-A248-F04C-8D7B-F27302BF29B0}" presName="childNode1tx" presStyleLbl="bgAcc1" presStyleIdx="0" presStyleCnt="5">
        <dgm:presLayoutVars>
          <dgm:bulletEnabled val="1"/>
        </dgm:presLayoutVars>
      </dgm:prSet>
      <dgm:spPr/>
    </dgm:pt>
    <dgm:pt modelId="{20823D0B-F0A9-CF41-B508-63FFBEEA7E1D}" type="pres">
      <dgm:prSet presAssocID="{90F64BBA-A248-F04C-8D7B-F27302BF29B0}" presName="parentNode1" presStyleLbl="node1" presStyleIdx="0" presStyleCnt="5">
        <dgm:presLayoutVars>
          <dgm:chMax val="1"/>
          <dgm:bulletEnabled val="1"/>
        </dgm:presLayoutVars>
      </dgm:prSet>
      <dgm:spPr/>
    </dgm:pt>
    <dgm:pt modelId="{62CF865A-688C-4744-A73D-C379698AB2DD}" type="pres">
      <dgm:prSet presAssocID="{90F64BBA-A248-F04C-8D7B-F27302BF29B0}" presName="connSite1" presStyleCnt="0"/>
      <dgm:spPr/>
    </dgm:pt>
    <dgm:pt modelId="{B40CCDF8-294C-0F45-BDA8-45CB7F96ED85}" type="pres">
      <dgm:prSet presAssocID="{F55E8ADF-505F-1A4F-857B-586E016531B2}" presName="Name9" presStyleLbl="sibTrans2D1" presStyleIdx="0" presStyleCnt="4"/>
      <dgm:spPr/>
    </dgm:pt>
    <dgm:pt modelId="{80FB4169-4CB7-514A-B1CB-584B13FB2DD0}" type="pres">
      <dgm:prSet presAssocID="{2452E812-F974-A54F-96C6-78B78DCCE885}" presName="composite2" presStyleCnt="0"/>
      <dgm:spPr/>
    </dgm:pt>
    <dgm:pt modelId="{1B3F07D8-0405-AB44-AA36-C0B5F76D1D9F}" type="pres">
      <dgm:prSet presAssocID="{2452E812-F974-A54F-96C6-78B78DCCE885}" presName="dummyNode2" presStyleLbl="node1" presStyleIdx="0" presStyleCnt="5"/>
      <dgm:spPr/>
    </dgm:pt>
    <dgm:pt modelId="{E99BE446-FBF0-EE49-998A-EB8DD06E0873}" type="pres">
      <dgm:prSet presAssocID="{2452E812-F974-A54F-96C6-78B78DCCE885}" presName="childNode2" presStyleLbl="bgAcc1" presStyleIdx="1" presStyleCnt="5">
        <dgm:presLayoutVars>
          <dgm:bulletEnabled val="1"/>
        </dgm:presLayoutVars>
      </dgm:prSet>
      <dgm:spPr/>
    </dgm:pt>
    <dgm:pt modelId="{EFB97263-48F1-C940-B203-C455A236D8A5}" type="pres">
      <dgm:prSet presAssocID="{2452E812-F974-A54F-96C6-78B78DCCE885}" presName="childNode2tx" presStyleLbl="bgAcc1" presStyleIdx="1" presStyleCnt="5">
        <dgm:presLayoutVars>
          <dgm:bulletEnabled val="1"/>
        </dgm:presLayoutVars>
      </dgm:prSet>
      <dgm:spPr/>
    </dgm:pt>
    <dgm:pt modelId="{D2772981-48E0-9743-B55A-04BEFC25E144}" type="pres">
      <dgm:prSet presAssocID="{2452E812-F974-A54F-96C6-78B78DCCE885}" presName="parentNode2" presStyleLbl="node1" presStyleIdx="1" presStyleCnt="5">
        <dgm:presLayoutVars>
          <dgm:chMax val="0"/>
          <dgm:bulletEnabled val="1"/>
        </dgm:presLayoutVars>
      </dgm:prSet>
      <dgm:spPr/>
    </dgm:pt>
    <dgm:pt modelId="{CE1CA84F-C683-4449-8C64-17B67BD7CBC8}" type="pres">
      <dgm:prSet presAssocID="{2452E812-F974-A54F-96C6-78B78DCCE885}" presName="connSite2" presStyleCnt="0"/>
      <dgm:spPr/>
    </dgm:pt>
    <dgm:pt modelId="{04FD3C0A-1C33-B04F-8355-50D009FDE499}" type="pres">
      <dgm:prSet presAssocID="{CA02F0AF-3E65-3444-9F5D-5A7EB4B23D47}" presName="Name18" presStyleLbl="sibTrans2D1" presStyleIdx="1" presStyleCnt="4"/>
      <dgm:spPr/>
    </dgm:pt>
    <dgm:pt modelId="{D3506363-2DC2-7A46-A540-126BF2392CCD}" type="pres">
      <dgm:prSet presAssocID="{2581BA47-6A0D-7242-A1B0-E88E3587CB67}" presName="composite1" presStyleCnt="0"/>
      <dgm:spPr/>
    </dgm:pt>
    <dgm:pt modelId="{65D4A018-A61F-2E40-8572-E23399D2F1EF}" type="pres">
      <dgm:prSet presAssocID="{2581BA47-6A0D-7242-A1B0-E88E3587CB67}" presName="dummyNode1" presStyleLbl="node1" presStyleIdx="1" presStyleCnt="5"/>
      <dgm:spPr/>
    </dgm:pt>
    <dgm:pt modelId="{BC2410C9-BE48-7D45-B3DB-33890735D252}" type="pres">
      <dgm:prSet presAssocID="{2581BA47-6A0D-7242-A1B0-E88E3587CB67}" presName="childNode1" presStyleLbl="bgAcc1" presStyleIdx="2" presStyleCnt="5">
        <dgm:presLayoutVars>
          <dgm:bulletEnabled val="1"/>
        </dgm:presLayoutVars>
      </dgm:prSet>
      <dgm:spPr/>
    </dgm:pt>
    <dgm:pt modelId="{8409F85C-3EC1-FD4C-9A8F-D7F77072D814}" type="pres">
      <dgm:prSet presAssocID="{2581BA47-6A0D-7242-A1B0-E88E3587CB67}" presName="childNode1tx" presStyleLbl="bgAcc1" presStyleIdx="2" presStyleCnt="5">
        <dgm:presLayoutVars>
          <dgm:bulletEnabled val="1"/>
        </dgm:presLayoutVars>
      </dgm:prSet>
      <dgm:spPr/>
    </dgm:pt>
    <dgm:pt modelId="{2580F1CA-62D8-6C44-8ABA-14CFA38FDB11}" type="pres">
      <dgm:prSet presAssocID="{2581BA47-6A0D-7242-A1B0-E88E3587CB67}" presName="parentNode1" presStyleLbl="node1" presStyleIdx="2" presStyleCnt="5">
        <dgm:presLayoutVars>
          <dgm:chMax val="1"/>
          <dgm:bulletEnabled val="1"/>
        </dgm:presLayoutVars>
      </dgm:prSet>
      <dgm:spPr/>
    </dgm:pt>
    <dgm:pt modelId="{2AB03E89-0366-504C-9AF2-D045CC1BDC06}" type="pres">
      <dgm:prSet presAssocID="{2581BA47-6A0D-7242-A1B0-E88E3587CB67}" presName="connSite1" presStyleCnt="0"/>
      <dgm:spPr/>
    </dgm:pt>
    <dgm:pt modelId="{1A5FE0E6-5A36-774F-B6C9-DD1A43AEA74D}" type="pres">
      <dgm:prSet presAssocID="{276F9515-6E32-3B43-8051-3E2E541E78AF}" presName="Name9" presStyleLbl="sibTrans2D1" presStyleIdx="2" presStyleCnt="4"/>
      <dgm:spPr/>
    </dgm:pt>
    <dgm:pt modelId="{09D92286-78B5-5D49-A358-C503F4793BAA}" type="pres">
      <dgm:prSet presAssocID="{C217FE46-E97F-4141-9D9E-F5C185187EDC}" presName="composite2" presStyleCnt="0"/>
      <dgm:spPr/>
    </dgm:pt>
    <dgm:pt modelId="{79711D0F-0857-F54D-995B-8D413B6C69BC}" type="pres">
      <dgm:prSet presAssocID="{C217FE46-E97F-4141-9D9E-F5C185187EDC}" presName="dummyNode2" presStyleLbl="node1" presStyleIdx="2" presStyleCnt="5"/>
      <dgm:spPr/>
    </dgm:pt>
    <dgm:pt modelId="{301F0F07-CA97-4A43-8B60-62B1C99F406C}" type="pres">
      <dgm:prSet presAssocID="{C217FE46-E97F-4141-9D9E-F5C185187EDC}" presName="childNode2" presStyleLbl="bgAcc1" presStyleIdx="3" presStyleCnt="5">
        <dgm:presLayoutVars>
          <dgm:bulletEnabled val="1"/>
        </dgm:presLayoutVars>
      </dgm:prSet>
      <dgm:spPr/>
    </dgm:pt>
    <dgm:pt modelId="{5AF04E04-846C-8346-9566-98B82D291438}" type="pres">
      <dgm:prSet presAssocID="{C217FE46-E97F-4141-9D9E-F5C185187EDC}" presName="childNode2tx" presStyleLbl="bgAcc1" presStyleIdx="3" presStyleCnt="5">
        <dgm:presLayoutVars>
          <dgm:bulletEnabled val="1"/>
        </dgm:presLayoutVars>
      </dgm:prSet>
      <dgm:spPr/>
    </dgm:pt>
    <dgm:pt modelId="{2BACB60B-4C88-5F4A-89DB-DB4FE939AB2F}" type="pres">
      <dgm:prSet presAssocID="{C217FE46-E97F-4141-9D9E-F5C185187EDC}" presName="parentNode2" presStyleLbl="node1" presStyleIdx="3" presStyleCnt="5">
        <dgm:presLayoutVars>
          <dgm:chMax val="0"/>
          <dgm:bulletEnabled val="1"/>
        </dgm:presLayoutVars>
      </dgm:prSet>
      <dgm:spPr/>
    </dgm:pt>
    <dgm:pt modelId="{FD7E6936-0DE8-8A43-A547-70559AACA5D3}" type="pres">
      <dgm:prSet presAssocID="{C217FE46-E97F-4141-9D9E-F5C185187EDC}" presName="connSite2" presStyleCnt="0"/>
      <dgm:spPr/>
    </dgm:pt>
    <dgm:pt modelId="{FD7C44B6-FCA5-1846-9325-C495A0F3BFBA}" type="pres">
      <dgm:prSet presAssocID="{D6F26488-765D-E84D-BAA0-A891B31401B6}" presName="Name18" presStyleLbl="sibTrans2D1" presStyleIdx="3" presStyleCnt="4"/>
      <dgm:spPr/>
    </dgm:pt>
    <dgm:pt modelId="{C026963C-7047-9445-B77A-1C441D4D2305}" type="pres">
      <dgm:prSet presAssocID="{CA4CDBD5-03AE-2A44-9CA5-1A671B3E9327}" presName="composite1" presStyleCnt="0"/>
      <dgm:spPr/>
    </dgm:pt>
    <dgm:pt modelId="{B69D65E3-72E9-D34B-9C31-95798F3079E0}" type="pres">
      <dgm:prSet presAssocID="{CA4CDBD5-03AE-2A44-9CA5-1A671B3E9327}" presName="dummyNode1" presStyleLbl="node1" presStyleIdx="3" presStyleCnt="5"/>
      <dgm:spPr/>
    </dgm:pt>
    <dgm:pt modelId="{EA4FDBB8-51F0-5F4F-A203-0E5C93611152}" type="pres">
      <dgm:prSet presAssocID="{CA4CDBD5-03AE-2A44-9CA5-1A671B3E9327}" presName="childNode1" presStyleLbl="bgAcc1" presStyleIdx="4" presStyleCnt="5">
        <dgm:presLayoutVars>
          <dgm:bulletEnabled val="1"/>
        </dgm:presLayoutVars>
      </dgm:prSet>
      <dgm:spPr/>
    </dgm:pt>
    <dgm:pt modelId="{67DF9857-9894-DC4D-BD6C-55645461A7B2}" type="pres">
      <dgm:prSet presAssocID="{CA4CDBD5-03AE-2A44-9CA5-1A671B3E9327}" presName="childNode1tx" presStyleLbl="bgAcc1" presStyleIdx="4" presStyleCnt="5">
        <dgm:presLayoutVars>
          <dgm:bulletEnabled val="1"/>
        </dgm:presLayoutVars>
      </dgm:prSet>
      <dgm:spPr/>
    </dgm:pt>
    <dgm:pt modelId="{3BD1D721-427C-AC48-9B69-833E411A0448}" type="pres">
      <dgm:prSet presAssocID="{CA4CDBD5-03AE-2A44-9CA5-1A671B3E9327}" presName="parentNode1" presStyleLbl="node1" presStyleIdx="4" presStyleCnt="5">
        <dgm:presLayoutVars>
          <dgm:chMax val="1"/>
          <dgm:bulletEnabled val="1"/>
        </dgm:presLayoutVars>
      </dgm:prSet>
      <dgm:spPr/>
    </dgm:pt>
    <dgm:pt modelId="{DF4F729E-8DB8-1C4B-8AA9-FFD1A73A99BD}" type="pres">
      <dgm:prSet presAssocID="{CA4CDBD5-03AE-2A44-9CA5-1A671B3E9327}" presName="connSite1" presStyleCnt="0"/>
      <dgm:spPr/>
    </dgm:pt>
  </dgm:ptLst>
  <dgm:cxnLst>
    <dgm:cxn modelId="{F38EEF00-C97E-AC44-9071-35BF3C5923C5}" type="presOf" srcId="{C217FE46-E97F-4141-9D9E-F5C185187EDC}" destId="{2BACB60B-4C88-5F4A-89DB-DB4FE939AB2F}" srcOrd="0" destOrd="0" presId="urn:microsoft.com/office/officeart/2005/8/layout/hProcess4"/>
    <dgm:cxn modelId="{AE79E704-B39B-B64A-8444-E6A15A125E6D}" type="presOf" srcId="{F79FC034-EE8A-2743-A0FB-972ABB6F1C46}" destId="{EA4FDBB8-51F0-5F4F-A203-0E5C93611152}" srcOrd="0" destOrd="0" presId="urn:microsoft.com/office/officeart/2005/8/layout/hProcess4"/>
    <dgm:cxn modelId="{EEFB5507-3FDB-4643-9E15-A5D157E47F8A}" type="presOf" srcId="{14F9EBED-4D21-1948-9A89-217EB0351311}" destId="{BC2410C9-BE48-7D45-B3DB-33890735D252}" srcOrd="0" destOrd="1" presId="urn:microsoft.com/office/officeart/2005/8/layout/hProcess4"/>
    <dgm:cxn modelId="{5AE3960A-CB0C-C84E-9549-74B77253EA0A}" type="presOf" srcId="{F056FA51-61C7-8041-9A11-603BACAA0C12}" destId="{E99BE446-FBF0-EE49-998A-EB8DD06E0873}" srcOrd="0" destOrd="1" presId="urn:microsoft.com/office/officeart/2005/8/layout/hProcess4"/>
    <dgm:cxn modelId="{20AF7E10-34FD-924F-99C6-5B15FA25E335}" type="presOf" srcId="{8DA9BE56-DFE0-6540-8D1F-C20A7391093E}" destId="{E99BE446-FBF0-EE49-998A-EB8DD06E0873}" srcOrd="0" destOrd="0" presId="urn:microsoft.com/office/officeart/2005/8/layout/hProcess4"/>
    <dgm:cxn modelId="{7E50EA23-3467-7645-B318-89B6834EEB50}" type="presOf" srcId="{F056FA51-61C7-8041-9A11-603BACAA0C12}" destId="{EFB97263-48F1-C940-B203-C455A236D8A5}" srcOrd="1" destOrd="1" presId="urn:microsoft.com/office/officeart/2005/8/layout/hProcess4"/>
    <dgm:cxn modelId="{C15F7239-F6E7-4741-B6EA-6F45D62DCCFF}" type="presOf" srcId="{F55E8ADF-505F-1A4F-857B-586E016531B2}" destId="{B40CCDF8-294C-0F45-BDA8-45CB7F96ED85}" srcOrd="0" destOrd="0" presId="urn:microsoft.com/office/officeart/2005/8/layout/hProcess4"/>
    <dgm:cxn modelId="{54493B42-EA34-7941-BA4D-BD9127E1E4E1}" srcId="{90F64BBA-A248-F04C-8D7B-F27302BF29B0}" destId="{C8AE41DC-01BF-DF4B-9E41-5E9B40287C38}" srcOrd="0" destOrd="0" parTransId="{1409648C-9528-DE45-9A10-87D16CCAB476}" sibTransId="{760216CE-267C-CC4B-A0EF-FFE9D69315E5}"/>
    <dgm:cxn modelId="{4ED97456-447C-1947-9354-4D65E9C7BAC8}" srcId="{2452E812-F974-A54F-96C6-78B78DCCE885}" destId="{8DA9BE56-DFE0-6540-8D1F-C20A7391093E}" srcOrd="0" destOrd="0" parTransId="{68482B00-4A87-EA41-87E6-3C5EF6ECD0B3}" sibTransId="{357CA184-3987-C245-BF7A-93F648E6085F}"/>
    <dgm:cxn modelId="{04E7815A-EECE-A44E-B478-19949B90802E}" type="presOf" srcId="{F79FC034-EE8A-2743-A0FB-972ABB6F1C46}" destId="{67DF9857-9894-DC4D-BD6C-55645461A7B2}" srcOrd="1" destOrd="0" presId="urn:microsoft.com/office/officeart/2005/8/layout/hProcess4"/>
    <dgm:cxn modelId="{6E899765-1EFF-A54A-BB03-D724ED554141}" type="presOf" srcId="{FD2D4D54-37C0-DF4B-9539-72C524CE7345}" destId="{39848956-A90F-A24B-A9FF-D1ED11AAE2F6}" srcOrd="0" destOrd="0" presId="urn:microsoft.com/office/officeart/2005/8/layout/hProcess4"/>
    <dgm:cxn modelId="{DAEFB869-69A3-5541-9309-D8C26B67CC22}" srcId="{FD2D4D54-37C0-DF4B-9539-72C524CE7345}" destId="{90F64BBA-A248-F04C-8D7B-F27302BF29B0}" srcOrd="0" destOrd="0" parTransId="{1F2836A8-06B8-634A-AF85-6E2093010748}" sibTransId="{F55E8ADF-505F-1A4F-857B-586E016531B2}"/>
    <dgm:cxn modelId="{C4A5346A-4A1A-C442-B868-B5A2665D9E8D}" type="presOf" srcId="{52912E3D-EECD-9747-93C0-8281CDF65601}" destId="{8409F85C-3EC1-FD4C-9A8F-D7F77072D814}" srcOrd="1" destOrd="0" presId="urn:microsoft.com/office/officeart/2005/8/layout/hProcess4"/>
    <dgm:cxn modelId="{F5282F75-4D10-0C43-89F3-F8E0AA7BD26D}" srcId="{2581BA47-6A0D-7242-A1B0-E88E3587CB67}" destId="{14F9EBED-4D21-1948-9A89-217EB0351311}" srcOrd="1" destOrd="0" parTransId="{3C782030-06EB-7742-B5E6-3A886184B649}" sibTransId="{0D3CCE79-49BA-D54E-B159-6A82DB0BFDE8}"/>
    <dgm:cxn modelId="{4DE2F97E-AA92-1B46-8D72-D967AE02EE36}" type="presOf" srcId="{C8AE41DC-01BF-DF4B-9E41-5E9B40287C38}" destId="{16481596-5DF6-B34C-9E34-FAF795C5002E}" srcOrd="1" destOrd="0" presId="urn:microsoft.com/office/officeart/2005/8/layout/hProcess4"/>
    <dgm:cxn modelId="{966FD687-DA92-3247-A0F6-E292C3EEF894}" type="presOf" srcId="{2452E812-F974-A54F-96C6-78B78DCCE885}" destId="{D2772981-48E0-9743-B55A-04BEFC25E144}" srcOrd="0" destOrd="0" presId="urn:microsoft.com/office/officeart/2005/8/layout/hProcess4"/>
    <dgm:cxn modelId="{6584978C-FAAB-474C-9EE2-98EC0511F2AF}" type="presOf" srcId="{90F64BBA-A248-F04C-8D7B-F27302BF29B0}" destId="{20823D0B-F0A9-CF41-B508-63FFBEEA7E1D}" srcOrd="0" destOrd="0" presId="urn:microsoft.com/office/officeart/2005/8/layout/hProcess4"/>
    <dgm:cxn modelId="{72966391-650E-8544-A174-14FFC83698BD}" srcId="{FD2D4D54-37C0-DF4B-9539-72C524CE7345}" destId="{2452E812-F974-A54F-96C6-78B78DCCE885}" srcOrd="1" destOrd="0" parTransId="{88DA6D4E-029A-824B-8773-C6BC6C22BA30}" sibTransId="{CA02F0AF-3E65-3444-9F5D-5A7EB4B23D47}"/>
    <dgm:cxn modelId="{FBE22C99-FDE8-2743-9430-30F5D1FFDF2F}" type="presOf" srcId="{8DA9BE56-DFE0-6540-8D1F-C20A7391093E}" destId="{EFB97263-48F1-C940-B203-C455A236D8A5}" srcOrd="1" destOrd="0" presId="urn:microsoft.com/office/officeart/2005/8/layout/hProcess4"/>
    <dgm:cxn modelId="{EC8705A4-A47B-1141-8188-EA88DE798170}" type="presOf" srcId="{276F9515-6E32-3B43-8051-3E2E541E78AF}" destId="{1A5FE0E6-5A36-774F-B6C9-DD1A43AEA74D}" srcOrd="0" destOrd="0" presId="urn:microsoft.com/office/officeart/2005/8/layout/hProcess4"/>
    <dgm:cxn modelId="{33B030A4-8DB0-E742-94C8-5A3F1A9B27AA}" type="presOf" srcId="{52912E3D-EECD-9747-93C0-8281CDF65601}" destId="{BC2410C9-BE48-7D45-B3DB-33890735D252}" srcOrd="0" destOrd="0" presId="urn:microsoft.com/office/officeart/2005/8/layout/hProcess4"/>
    <dgm:cxn modelId="{73A4E4B4-407B-D54F-B446-C738688D42C8}" type="presOf" srcId="{CA4CDBD5-03AE-2A44-9CA5-1A671B3E9327}" destId="{3BD1D721-427C-AC48-9B69-833E411A0448}" srcOrd="0" destOrd="0" presId="urn:microsoft.com/office/officeart/2005/8/layout/hProcess4"/>
    <dgm:cxn modelId="{0C432AB5-6608-244A-8969-BDF2C4D73557}" type="presOf" srcId="{3A1D97F1-EC46-C648-AFDD-FD3A00CD14B8}" destId="{5AF04E04-846C-8346-9566-98B82D291438}" srcOrd="1" destOrd="0" presId="urn:microsoft.com/office/officeart/2005/8/layout/hProcess4"/>
    <dgm:cxn modelId="{1DF95BB6-04D6-6840-AD70-6BC4E4FBABD8}" srcId="{2581BA47-6A0D-7242-A1B0-E88E3587CB67}" destId="{52912E3D-EECD-9747-93C0-8281CDF65601}" srcOrd="0" destOrd="0" parTransId="{B5E672D0-1029-CB43-8475-C4AEA6696536}" sibTransId="{1142F94C-705B-BC44-92AF-7AAE6D3E3EF8}"/>
    <dgm:cxn modelId="{63B2B5BB-6E76-CC43-A77E-91B2284E295A}" type="presOf" srcId="{C8AE41DC-01BF-DF4B-9E41-5E9B40287C38}" destId="{4304C70C-9983-1C46-8026-F50E20724EC0}" srcOrd="0" destOrd="0" presId="urn:microsoft.com/office/officeart/2005/8/layout/hProcess4"/>
    <dgm:cxn modelId="{D296B4BE-EF37-8D49-ADCA-04AA55060D9C}" srcId="{FD2D4D54-37C0-DF4B-9539-72C524CE7345}" destId="{2581BA47-6A0D-7242-A1B0-E88E3587CB67}" srcOrd="2" destOrd="0" parTransId="{D8BDB064-2149-7348-B5D7-3066517B20F9}" sibTransId="{276F9515-6E32-3B43-8051-3E2E541E78AF}"/>
    <dgm:cxn modelId="{AD4480BF-811B-8A43-811B-DCB1C24B895C}" type="presOf" srcId="{3A1D97F1-EC46-C648-AFDD-FD3A00CD14B8}" destId="{301F0F07-CA97-4A43-8B60-62B1C99F406C}" srcOrd="0" destOrd="0" presId="urn:microsoft.com/office/officeart/2005/8/layout/hProcess4"/>
    <dgm:cxn modelId="{57F1EDC8-F808-B14C-8938-19544AA81DDC}" srcId="{FD2D4D54-37C0-DF4B-9539-72C524CE7345}" destId="{CA4CDBD5-03AE-2A44-9CA5-1A671B3E9327}" srcOrd="4" destOrd="0" parTransId="{BDEE6CD7-A8F1-D846-A511-62707357318C}" sibTransId="{98328A58-2DE0-6A46-A2CE-067FF60C2AA1}"/>
    <dgm:cxn modelId="{421AA6CF-CD31-3A4E-8264-F19E250B30D1}" type="presOf" srcId="{CA02F0AF-3E65-3444-9F5D-5A7EB4B23D47}" destId="{04FD3C0A-1C33-B04F-8355-50D009FDE499}" srcOrd="0" destOrd="0" presId="urn:microsoft.com/office/officeart/2005/8/layout/hProcess4"/>
    <dgm:cxn modelId="{55FF61D1-61C8-6D4F-A85D-BBAEFE8EE439}" type="presOf" srcId="{D6F26488-765D-E84D-BAA0-A891B31401B6}" destId="{FD7C44B6-FCA5-1846-9325-C495A0F3BFBA}" srcOrd="0" destOrd="0" presId="urn:microsoft.com/office/officeart/2005/8/layout/hProcess4"/>
    <dgm:cxn modelId="{DEEE1DD7-58BB-2049-9405-8D2A8214A90F}" srcId="{2452E812-F974-A54F-96C6-78B78DCCE885}" destId="{F056FA51-61C7-8041-9A11-603BACAA0C12}" srcOrd="1" destOrd="0" parTransId="{825BAB42-0A08-B447-A8F8-11898782E701}" sibTransId="{A76FE797-96D7-8C49-9598-F847AFCA316F}"/>
    <dgm:cxn modelId="{27E8EBDB-A65C-A04C-B194-1B27B1B685DF}" srcId="{CA4CDBD5-03AE-2A44-9CA5-1A671B3E9327}" destId="{F79FC034-EE8A-2743-A0FB-972ABB6F1C46}" srcOrd="0" destOrd="0" parTransId="{7E101BEE-4393-F845-819C-3188440E3643}" sibTransId="{CED7FC49-EB9A-354C-81B2-2B1C5BBE0838}"/>
    <dgm:cxn modelId="{45F703F0-6384-9F43-9DF1-F45143A12E69}" srcId="{C217FE46-E97F-4141-9D9E-F5C185187EDC}" destId="{3A1D97F1-EC46-C648-AFDD-FD3A00CD14B8}" srcOrd="0" destOrd="0" parTransId="{5CE53FC5-C4BA-0947-A59E-4A4C1CB6F382}" sibTransId="{9AF3969C-EC66-894E-AC9E-EE9E40032788}"/>
    <dgm:cxn modelId="{11DF73F0-CD58-4541-84B8-2DB8E2930D28}" type="presOf" srcId="{2581BA47-6A0D-7242-A1B0-E88E3587CB67}" destId="{2580F1CA-62D8-6C44-8ABA-14CFA38FDB11}" srcOrd="0" destOrd="0" presId="urn:microsoft.com/office/officeart/2005/8/layout/hProcess4"/>
    <dgm:cxn modelId="{43052DFA-90FC-1E48-AEED-E8478EEBD6DC}" srcId="{FD2D4D54-37C0-DF4B-9539-72C524CE7345}" destId="{C217FE46-E97F-4141-9D9E-F5C185187EDC}" srcOrd="3" destOrd="0" parTransId="{2AD99ED3-7C08-2146-9DB3-F5D6533C8703}" sibTransId="{D6F26488-765D-E84D-BAA0-A891B31401B6}"/>
    <dgm:cxn modelId="{1A93B9FE-A47F-EC44-AF4E-9048529A38A3}" type="presOf" srcId="{14F9EBED-4D21-1948-9A89-217EB0351311}" destId="{8409F85C-3EC1-FD4C-9A8F-D7F77072D814}" srcOrd="1" destOrd="1" presId="urn:microsoft.com/office/officeart/2005/8/layout/hProcess4"/>
    <dgm:cxn modelId="{E3A7C14B-6491-DB43-BB50-35FB93FBD3E9}" type="presParOf" srcId="{39848956-A90F-A24B-A9FF-D1ED11AAE2F6}" destId="{93C6F515-9DD9-344D-83B0-5DE60BFAF794}" srcOrd="0" destOrd="0" presId="urn:microsoft.com/office/officeart/2005/8/layout/hProcess4"/>
    <dgm:cxn modelId="{407C2DA7-985D-0947-9798-28491E71837F}" type="presParOf" srcId="{39848956-A90F-A24B-A9FF-D1ED11AAE2F6}" destId="{1B1809E2-F4B9-AD49-AB06-35175EEAF71B}" srcOrd="1" destOrd="0" presId="urn:microsoft.com/office/officeart/2005/8/layout/hProcess4"/>
    <dgm:cxn modelId="{DD98A06F-A0D1-7547-94EF-65A0B0BD97CA}" type="presParOf" srcId="{39848956-A90F-A24B-A9FF-D1ED11AAE2F6}" destId="{831FA7A1-7284-5245-A0AF-1C6F378C5EF6}" srcOrd="2" destOrd="0" presId="urn:microsoft.com/office/officeart/2005/8/layout/hProcess4"/>
    <dgm:cxn modelId="{4ADACF58-9195-F24B-A021-3A32C950D820}" type="presParOf" srcId="{831FA7A1-7284-5245-A0AF-1C6F378C5EF6}" destId="{62469439-8C5F-5D43-9BD9-EFC7C561A30D}" srcOrd="0" destOrd="0" presId="urn:microsoft.com/office/officeart/2005/8/layout/hProcess4"/>
    <dgm:cxn modelId="{0650DE88-A281-5041-B8AA-66B8B1A85632}" type="presParOf" srcId="{62469439-8C5F-5D43-9BD9-EFC7C561A30D}" destId="{2A1A9926-5743-7546-B949-9F68FDA5EF49}" srcOrd="0" destOrd="0" presId="urn:microsoft.com/office/officeart/2005/8/layout/hProcess4"/>
    <dgm:cxn modelId="{CDC768BD-7C25-0C48-8875-67B95AF13D7B}" type="presParOf" srcId="{62469439-8C5F-5D43-9BD9-EFC7C561A30D}" destId="{4304C70C-9983-1C46-8026-F50E20724EC0}" srcOrd="1" destOrd="0" presId="urn:microsoft.com/office/officeart/2005/8/layout/hProcess4"/>
    <dgm:cxn modelId="{5F7BE514-A1E9-0440-A636-FF3E571D7699}" type="presParOf" srcId="{62469439-8C5F-5D43-9BD9-EFC7C561A30D}" destId="{16481596-5DF6-B34C-9E34-FAF795C5002E}" srcOrd="2" destOrd="0" presId="urn:microsoft.com/office/officeart/2005/8/layout/hProcess4"/>
    <dgm:cxn modelId="{40279574-6B8C-7F4F-BB79-9C0B4DFCD156}" type="presParOf" srcId="{62469439-8C5F-5D43-9BD9-EFC7C561A30D}" destId="{20823D0B-F0A9-CF41-B508-63FFBEEA7E1D}" srcOrd="3" destOrd="0" presId="urn:microsoft.com/office/officeart/2005/8/layout/hProcess4"/>
    <dgm:cxn modelId="{4BB15A8E-0A71-044E-B4D8-7C05B6850ED4}" type="presParOf" srcId="{62469439-8C5F-5D43-9BD9-EFC7C561A30D}" destId="{62CF865A-688C-4744-A73D-C379698AB2DD}" srcOrd="4" destOrd="0" presId="urn:microsoft.com/office/officeart/2005/8/layout/hProcess4"/>
    <dgm:cxn modelId="{324B11F6-3BBE-D046-A797-7D313A6B9D74}" type="presParOf" srcId="{831FA7A1-7284-5245-A0AF-1C6F378C5EF6}" destId="{B40CCDF8-294C-0F45-BDA8-45CB7F96ED85}" srcOrd="1" destOrd="0" presId="urn:microsoft.com/office/officeart/2005/8/layout/hProcess4"/>
    <dgm:cxn modelId="{52C10A00-ED6F-784F-B0D7-D498A42BE2AF}" type="presParOf" srcId="{831FA7A1-7284-5245-A0AF-1C6F378C5EF6}" destId="{80FB4169-4CB7-514A-B1CB-584B13FB2DD0}" srcOrd="2" destOrd="0" presId="urn:microsoft.com/office/officeart/2005/8/layout/hProcess4"/>
    <dgm:cxn modelId="{F75C2DE9-1211-B246-8D53-E569F119B528}" type="presParOf" srcId="{80FB4169-4CB7-514A-B1CB-584B13FB2DD0}" destId="{1B3F07D8-0405-AB44-AA36-C0B5F76D1D9F}" srcOrd="0" destOrd="0" presId="urn:microsoft.com/office/officeart/2005/8/layout/hProcess4"/>
    <dgm:cxn modelId="{85F51112-58EF-444D-9FB3-6142C14FCAFA}" type="presParOf" srcId="{80FB4169-4CB7-514A-B1CB-584B13FB2DD0}" destId="{E99BE446-FBF0-EE49-998A-EB8DD06E0873}" srcOrd="1" destOrd="0" presId="urn:microsoft.com/office/officeart/2005/8/layout/hProcess4"/>
    <dgm:cxn modelId="{18B921C7-9CFF-5C48-A77D-12AF41C3BE2A}" type="presParOf" srcId="{80FB4169-4CB7-514A-B1CB-584B13FB2DD0}" destId="{EFB97263-48F1-C940-B203-C455A236D8A5}" srcOrd="2" destOrd="0" presId="urn:microsoft.com/office/officeart/2005/8/layout/hProcess4"/>
    <dgm:cxn modelId="{7BCDE226-0493-B34F-B245-A399085FA4A2}" type="presParOf" srcId="{80FB4169-4CB7-514A-B1CB-584B13FB2DD0}" destId="{D2772981-48E0-9743-B55A-04BEFC25E144}" srcOrd="3" destOrd="0" presId="urn:microsoft.com/office/officeart/2005/8/layout/hProcess4"/>
    <dgm:cxn modelId="{A00F9567-0397-8F4E-B800-5582E477557F}" type="presParOf" srcId="{80FB4169-4CB7-514A-B1CB-584B13FB2DD0}" destId="{CE1CA84F-C683-4449-8C64-17B67BD7CBC8}" srcOrd="4" destOrd="0" presId="urn:microsoft.com/office/officeart/2005/8/layout/hProcess4"/>
    <dgm:cxn modelId="{B5015A71-A3CC-B449-AA7B-7FC79CEB12EA}" type="presParOf" srcId="{831FA7A1-7284-5245-A0AF-1C6F378C5EF6}" destId="{04FD3C0A-1C33-B04F-8355-50D009FDE499}" srcOrd="3" destOrd="0" presId="urn:microsoft.com/office/officeart/2005/8/layout/hProcess4"/>
    <dgm:cxn modelId="{DF0AD881-AAC8-9C4A-A3FA-B41FB96E8189}" type="presParOf" srcId="{831FA7A1-7284-5245-A0AF-1C6F378C5EF6}" destId="{D3506363-2DC2-7A46-A540-126BF2392CCD}" srcOrd="4" destOrd="0" presId="urn:microsoft.com/office/officeart/2005/8/layout/hProcess4"/>
    <dgm:cxn modelId="{64AFF2F8-C6FC-394B-8341-C3BB2A54DA3A}" type="presParOf" srcId="{D3506363-2DC2-7A46-A540-126BF2392CCD}" destId="{65D4A018-A61F-2E40-8572-E23399D2F1EF}" srcOrd="0" destOrd="0" presId="urn:microsoft.com/office/officeart/2005/8/layout/hProcess4"/>
    <dgm:cxn modelId="{31D7A30C-466D-554E-9E62-A9BF4EC2CED7}" type="presParOf" srcId="{D3506363-2DC2-7A46-A540-126BF2392CCD}" destId="{BC2410C9-BE48-7D45-B3DB-33890735D252}" srcOrd="1" destOrd="0" presId="urn:microsoft.com/office/officeart/2005/8/layout/hProcess4"/>
    <dgm:cxn modelId="{7691FE27-52A7-684E-916D-3454EA3E56FB}" type="presParOf" srcId="{D3506363-2DC2-7A46-A540-126BF2392CCD}" destId="{8409F85C-3EC1-FD4C-9A8F-D7F77072D814}" srcOrd="2" destOrd="0" presId="urn:microsoft.com/office/officeart/2005/8/layout/hProcess4"/>
    <dgm:cxn modelId="{4ECE67AB-D358-9244-9853-E62CD9E3658C}" type="presParOf" srcId="{D3506363-2DC2-7A46-A540-126BF2392CCD}" destId="{2580F1CA-62D8-6C44-8ABA-14CFA38FDB11}" srcOrd="3" destOrd="0" presId="urn:microsoft.com/office/officeart/2005/8/layout/hProcess4"/>
    <dgm:cxn modelId="{784B6B93-1BEA-B44C-91CC-4DB4514650C3}" type="presParOf" srcId="{D3506363-2DC2-7A46-A540-126BF2392CCD}" destId="{2AB03E89-0366-504C-9AF2-D045CC1BDC06}" srcOrd="4" destOrd="0" presId="urn:microsoft.com/office/officeart/2005/8/layout/hProcess4"/>
    <dgm:cxn modelId="{809D512A-5BB3-BF4B-B095-6C1F3ECAEB28}" type="presParOf" srcId="{831FA7A1-7284-5245-A0AF-1C6F378C5EF6}" destId="{1A5FE0E6-5A36-774F-B6C9-DD1A43AEA74D}" srcOrd="5" destOrd="0" presId="urn:microsoft.com/office/officeart/2005/8/layout/hProcess4"/>
    <dgm:cxn modelId="{D1FDCDA7-2229-7841-8769-3AD78715FD8C}" type="presParOf" srcId="{831FA7A1-7284-5245-A0AF-1C6F378C5EF6}" destId="{09D92286-78B5-5D49-A358-C503F4793BAA}" srcOrd="6" destOrd="0" presId="urn:microsoft.com/office/officeart/2005/8/layout/hProcess4"/>
    <dgm:cxn modelId="{21983012-C9AD-8C4A-B690-1F461B3DB5EF}" type="presParOf" srcId="{09D92286-78B5-5D49-A358-C503F4793BAA}" destId="{79711D0F-0857-F54D-995B-8D413B6C69BC}" srcOrd="0" destOrd="0" presId="urn:microsoft.com/office/officeart/2005/8/layout/hProcess4"/>
    <dgm:cxn modelId="{F7947E9F-18B0-7F45-98E7-0F62218C76FE}" type="presParOf" srcId="{09D92286-78B5-5D49-A358-C503F4793BAA}" destId="{301F0F07-CA97-4A43-8B60-62B1C99F406C}" srcOrd="1" destOrd="0" presId="urn:microsoft.com/office/officeart/2005/8/layout/hProcess4"/>
    <dgm:cxn modelId="{BA68A3DC-8398-EC4B-B92F-9235858A42F9}" type="presParOf" srcId="{09D92286-78B5-5D49-A358-C503F4793BAA}" destId="{5AF04E04-846C-8346-9566-98B82D291438}" srcOrd="2" destOrd="0" presId="urn:microsoft.com/office/officeart/2005/8/layout/hProcess4"/>
    <dgm:cxn modelId="{55237BCA-DC34-4842-8C7E-820F14EB300C}" type="presParOf" srcId="{09D92286-78B5-5D49-A358-C503F4793BAA}" destId="{2BACB60B-4C88-5F4A-89DB-DB4FE939AB2F}" srcOrd="3" destOrd="0" presId="urn:microsoft.com/office/officeart/2005/8/layout/hProcess4"/>
    <dgm:cxn modelId="{902E64AE-2ACE-3F44-AE28-19D9B6AA8467}" type="presParOf" srcId="{09D92286-78B5-5D49-A358-C503F4793BAA}" destId="{FD7E6936-0DE8-8A43-A547-70559AACA5D3}" srcOrd="4" destOrd="0" presId="urn:microsoft.com/office/officeart/2005/8/layout/hProcess4"/>
    <dgm:cxn modelId="{7B3138C8-62D8-954A-BA5C-5C1E4BFDB5C4}" type="presParOf" srcId="{831FA7A1-7284-5245-A0AF-1C6F378C5EF6}" destId="{FD7C44B6-FCA5-1846-9325-C495A0F3BFBA}" srcOrd="7" destOrd="0" presId="urn:microsoft.com/office/officeart/2005/8/layout/hProcess4"/>
    <dgm:cxn modelId="{7808A24E-880E-304D-8E49-529C6A4A9801}" type="presParOf" srcId="{831FA7A1-7284-5245-A0AF-1C6F378C5EF6}" destId="{C026963C-7047-9445-B77A-1C441D4D2305}" srcOrd="8" destOrd="0" presId="urn:microsoft.com/office/officeart/2005/8/layout/hProcess4"/>
    <dgm:cxn modelId="{95D34A95-4E2F-A946-B665-7834E59354AF}" type="presParOf" srcId="{C026963C-7047-9445-B77A-1C441D4D2305}" destId="{B69D65E3-72E9-D34B-9C31-95798F3079E0}" srcOrd="0" destOrd="0" presId="urn:microsoft.com/office/officeart/2005/8/layout/hProcess4"/>
    <dgm:cxn modelId="{31B27DD8-B72F-834D-871A-A064293604D3}" type="presParOf" srcId="{C026963C-7047-9445-B77A-1C441D4D2305}" destId="{EA4FDBB8-51F0-5F4F-A203-0E5C93611152}" srcOrd="1" destOrd="0" presId="urn:microsoft.com/office/officeart/2005/8/layout/hProcess4"/>
    <dgm:cxn modelId="{ADFD6A43-4F28-DF48-AC9E-6E5B6DBA1781}" type="presParOf" srcId="{C026963C-7047-9445-B77A-1C441D4D2305}" destId="{67DF9857-9894-DC4D-BD6C-55645461A7B2}" srcOrd="2" destOrd="0" presId="urn:microsoft.com/office/officeart/2005/8/layout/hProcess4"/>
    <dgm:cxn modelId="{D2919CF5-415C-364E-9BBC-B4E5E4E9BDA7}" type="presParOf" srcId="{C026963C-7047-9445-B77A-1C441D4D2305}" destId="{3BD1D721-427C-AC48-9B69-833E411A0448}" srcOrd="3" destOrd="0" presId="urn:microsoft.com/office/officeart/2005/8/layout/hProcess4"/>
    <dgm:cxn modelId="{24573B0E-5721-CE42-A5F4-FAE16CCA5FAF}" type="presParOf" srcId="{C026963C-7047-9445-B77A-1C441D4D2305}" destId="{DF4F729E-8DB8-1C4B-8AA9-FFD1A73A99BD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04C70C-9983-1C46-8026-F50E20724EC0}">
      <dsp:nvSpPr>
        <dsp:cNvPr id="0" name=""/>
        <dsp:cNvSpPr/>
      </dsp:nvSpPr>
      <dsp:spPr>
        <a:xfrm>
          <a:off x="3411" y="2470758"/>
          <a:ext cx="1842395" cy="15195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>
              <a:latin typeface="Helvetica" pitchFamily="2" charset="0"/>
            </a:rPr>
            <a:t>Use Yelp to estimate neighborhood affluency</a:t>
          </a:r>
        </a:p>
      </dsp:txBody>
      <dsp:txXfrm>
        <a:off x="38381" y="2505728"/>
        <a:ext cx="1772455" cy="1124024"/>
      </dsp:txXfrm>
    </dsp:sp>
    <dsp:sp modelId="{B40CCDF8-294C-0F45-BDA8-45CB7F96ED85}">
      <dsp:nvSpPr>
        <dsp:cNvPr id="0" name=""/>
        <dsp:cNvSpPr/>
      </dsp:nvSpPr>
      <dsp:spPr>
        <a:xfrm>
          <a:off x="1048858" y="2868841"/>
          <a:ext cx="1978395" cy="1978395"/>
        </a:xfrm>
        <a:prstGeom prst="leftCircularArrow">
          <a:avLst>
            <a:gd name="adj1" fmla="val 2886"/>
            <a:gd name="adj2" fmla="val 352953"/>
            <a:gd name="adj3" fmla="val 2128464"/>
            <a:gd name="adj4" fmla="val 9024489"/>
            <a:gd name="adj5" fmla="val 3367"/>
          </a:avLst>
        </a:prstGeom>
        <a:solidFill>
          <a:srgbClr val="D2222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823D0B-F0A9-CF41-B508-63FFBEEA7E1D}">
      <dsp:nvSpPr>
        <dsp:cNvPr id="0" name=""/>
        <dsp:cNvSpPr/>
      </dsp:nvSpPr>
      <dsp:spPr>
        <a:xfrm>
          <a:off x="412832" y="3664722"/>
          <a:ext cx="1637684" cy="651253"/>
        </a:xfrm>
        <a:prstGeom prst="roundRect">
          <a:avLst>
            <a:gd name="adj" fmla="val 10000"/>
          </a:avLst>
        </a:prstGeom>
        <a:solidFill>
          <a:srgbClr val="D32422">
            <a:alpha val="9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Helvetica" pitchFamily="2" charset="0"/>
            </a:rPr>
            <a:t>Define Problem</a:t>
          </a:r>
        </a:p>
      </dsp:txBody>
      <dsp:txXfrm>
        <a:off x="431907" y="3683797"/>
        <a:ext cx="1599534" cy="613103"/>
      </dsp:txXfrm>
    </dsp:sp>
    <dsp:sp modelId="{E99BE446-FBF0-EE49-998A-EB8DD06E0873}">
      <dsp:nvSpPr>
        <dsp:cNvPr id="0" name=""/>
        <dsp:cNvSpPr/>
      </dsp:nvSpPr>
      <dsp:spPr>
        <a:xfrm>
          <a:off x="2322426" y="2470758"/>
          <a:ext cx="1842395" cy="15195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hueOff val="0"/>
              <a:satOff val="0"/>
              <a:lumOff val="0"/>
              <a:alphaOff val="-1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>
              <a:latin typeface="Helvetica" pitchFamily="2" charset="0"/>
            </a:rPr>
            <a:t>Yelp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>
              <a:latin typeface="Helvetica" pitchFamily="2" charset="0"/>
            </a:rPr>
            <a:t>IRS</a:t>
          </a:r>
        </a:p>
      </dsp:txBody>
      <dsp:txXfrm>
        <a:off x="2357396" y="2831355"/>
        <a:ext cx="1772455" cy="1124024"/>
      </dsp:txXfrm>
    </dsp:sp>
    <dsp:sp modelId="{04FD3C0A-1C33-B04F-8355-50D009FDE499}">
      <dsp:nvSpPr>
        <dsp:cNvPr id="0" name=""/>
        <dsp:cNvSpPr/>
      </dsp:nvSpPr>
      <dsp:spPr>
        <a:xfrm>
          <a:off x="3352519" y="1554288"/>
          <a:ext cx="2213812" cy="2213812"/>
        </a:xfrm>
        <a:prstGeom prst="circularArrow">
          <a:avLst>
            <a:gd name="adj1" fmla="val 2579"/>
            <a:gd name="adj2" fmla="val 313169"/>
            <a:gd name="adj3" fmla="val 19511320"/>
            <a:gd name="adj4" fmla="val 12575511"/>
            <a:gd name="adj5" fmla="val 3009"/>
          </a:avLst>
        </a:prstGeom>
        <a:solidFill>
          <a:srgbClr val="D2222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772981-48E0-9743-B55A-04BEFC25E144}">
      <dsp:nvSpPr>
        <dsp:cNvPr id="0" name=""/>
        <dsp:cNvSpPr/>
      </dsp:nvSpPr>
      <dsp:spPr>
        <a:xfrm>
          <a:off x="2731847" y="2145132"/>
          <a:ext cx="1637684" cy="651253"/>
        </a:xfrm>
        <a:prstGeom prst="roundRect">
          <a:avLst>
            <a:gd name="adj" fmla="val 10000"/>
          </a:avLst>
        </a:prstGeom>
        <a:solidFill>
          <a:srgbClr val="D2222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Helvetica" pitchFamily="2" charset="0"/>
            </a:rPr>
            <a:t>Collect Data</a:t>
          </a:r>
        </a:p>
      </dsp:txBody>
      <dsp:txXfrm>
        <a:off x="2750922" y="2164207"/>
        <a:ext cx="1599534" cy="613103"/>
      </dsp:txXfrm>
    </dsp:sp>
    <dsp:sp modelId="{BC2410C9-BE48-7D45-B3DB-33890735D252}">
      <dsp:nvSpPr>
        <dsp:cNvPr id="0" name=""/>
        <dsp:cNvSpPr/>
      </dsp:nvSpPr>
      <dsp:spPr>
        <a:xfrm>
          <a:off x="4641440" y="2470758"/>
          <a:ext cx="1842395" cy="151959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>
              <a:latin typeface="Helvetica" pitchFamily="2" charset="0"/>
            </a:rPr>
            <a:t>Cleaning Data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>
              <a:latin typeface="Helvetica" pitchFamily="2" charset="0"/>
            </a:rPr>
            <a:t>Feature Engineering</a:t>
          </a:r>
        </a:p>
      </dsp:txBody>
      <dsp:txXfrm>
        <a:off x="4676410" y="2505728"/>
        <a:ext cx="1772455" cy="1124024"/>
      </dsp:txXfrm>
    </dsp:sp>
    <dsp:sp modelId="{1A5FE0E6-5A36-774F-B6C9-DD1A43AEA74D}">
      <dsp:nvSpPr>
        <dsp:cNvPr id="0" name=""/>
        <dsp:cNvSpPr/>
      </dsp:nvSpPr>
      <dsp:spPr>
        <a:xfrm>
          <a:off x="5686887" y="2868841"/>
          <a:ext cx="1978395" cy="1978395"/>
        </a:xfrm>
        <a:prstGeom prst="leftCircularArrow">
          <a:avLst>
            <a:gd name="adj1" fmla="val 2886"/>
            <a:gd name="adj2" fmla="val 352953"/>
            <a:gd name="adj3" fmla="val 2128464"/>
            <a:gd name="adj4" fmla="val 9024489"/>
            <a:gd name="adj5" fmla="val 3367"/>
          </a:avLst>
        </a:prstGeom>
        <a:solidFill>
          <a:srgbClr val="D2222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80F1CA-62D8-6C44-8ABA-14CFA38FDB11}">
      <dsp:nvSpPr>
        <dsp:cNvPr id="0" name=""/>
        <dsp:cNvSpPr/>
      </dsp:nvSpPr>
      <dsp:spPr>
        <a:xfrm>
          <a:off x="5050861" y="3664722"/>
          <a:ext cx="1637684" cy="651253"/>
        </a:xfrm>
        <a:prstGeom prst="roundRect">
          <a:avLst>
            <a:gd name="adj" fmla="val 10000"/>
          </a:avLst>
        </a:prstGeom>
        <a:solidFill>
          <a:srgbClr val="D2222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Helvetica" pitchFamily="2" charset="0"/>
            </a:rPr>
            <a:t>Explore Data</a:t>
          </a:r>
        </a:p>
      </dsp:txBody>
      <dsp:txXfrm>
        <a:off x="5069936" y="3683797"/>
        <a:ext cx="1599534" cy="613103"/>
      </dsp:txXfrm>
    </dsp:sp>
    <dsp:sp modelId="{301F0F07-CA97-4A43-8B60-62B1C99F406C}">
      <dsp:nvSpPr>
        <dsp:cNvPr id="0" name=""/>
        <dsp:cNvSpPr/>
      </dsp:nvSpPr>
      <dsp:spPr>
        <a:xfrm>
          <a:off x="6960455" y="2470758"/>
          <a:ext cx="1842395" cy="1519590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accent3">
              <a:alpha val="90000"/>
              <a:hueOff val="0"/>
              <a:satOff val="0"/>
              <a:lumOff val="0"/>
              <a:alphaOff val="-3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>
              <a:latin typeface="Helvetica" pitchFamily="2" charset="0"/>
            </a:rPr>
            <a:t>Supervised Learning</a:t>
          </a:r>
        </a:p>
      </dsp:txBody>
      <dsp:txXfrm>
        <a:off x="6995425" y="2831355"/>
        <a:ext cx="1772455" cy="1124024"/>
      </dsp:txXfrm>
    </dsp:sp>
    <dsp:sp modelId="{FD7C44B6-FCA5-1846-9325-C495A0F3BFBA}">
      <dsp:nvSpPr>
        <dsp:cNvPr id="0" name=""/>
        <dsp:cNvSpPr/>
      </dsp:nvSpPr>
      <dsp:spPr>
        <a:xfrm>
          <a:off x="7990548" y="1554288"/>
          <a:ext cx="2213812" cy="2213812"/>
        </a:xfrm>
        <a:prstGeom prst="circularArrow">
          <a:avLst>
            <a:gd name="adj1" fmla="val 2579"/>
            <a:gd name="adj2" fmla="val 313169"/>
            <a:gd name="adj3" fmla="val 19511320"/>
            <a:gd name="adj4" fmla="val 12575511"/>
            <a:gd name="adj5" fmla="val 3009"/>
          </a:avLst>
        </a:prstGeom>
        <a:solidFill>
          <a:srgbClr val="D3242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ACB60B-4C88-5F4A-89DB-DB4FE939AB2F}">
      <dsp:nvSpPr>
        <dsp:cNvPr id="0" name=""/>
        <dsp:cNvSpPr/>
      </dsp:nvSpPr>
      <dsp:spPr>
        <a:xfrm>
          <a:off x="7369876" y="2145132"/>
          <a:ext cx="1637684" cy="651253"/>
        </a:xfrm>
        <a:prstGeom prst="roundRect">
          <a:avLst>
            <a:gd name="adj" fmla="val 10000"/>
          </a:avLst>
        </a:prstGeom>
        <a:solidFill>
          <a:srgbClr val="D2222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Helvetica" pitchFamily="2" charset="0"/>
            </a:rPr>
            <a:t>Model Data</a:t>
          </a:r>
        </a:p>
      </dsp:txBody>
      <dsp:txXfrm>
        <a:off x="7388951" y="2164207"/>
        <a:ext cx="1599534" cy="613103"/>
      </dsp:txXfrm>
    </dsp:sp>
    <dsp:sp modelId="{EA4FDBB8-51F0-5F4F-A203-0E5C93611152}">
      <dsp:nvSpPr>
        <dsp:cNvPr id="0" name=""/>
        <dsp:cNvSpPr/>
      </dsp:nvSpPr>
      <dsp:spPr>
        <a:xfrm>
          <a:off x="9279469" y="2470758"/>
          <a:ext cx="1842395" cy="1519590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accent3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>
              <a:latin typeface="Helvetica" pitchFamily="2" charset="0"/>
            </a:rPr>
            <a:t>Yelp as an economic indicator</a:t>
          </a:r>
        </a:p>
      </dsp:txBody>
      <dsp:txXfrm>
        <a:off x="9314439" y="2505728"/>
        <a:ext cx="1772455" cy="1124024"/>
      </dsp:txXfrm>
    </dsp:sp>
    <dsp:sp modelId="{3BD1D721-427C-AC48-9B69-833E411A0448}">
      <dsp:nvSpPr>
        <dsp:cNvPr id="0" name=""/>
        <dsp:cNvSpPr/>
      </dsp:nvSpPr>
      <dsp:spPr>
        <a:xfrm>
          <a:off x="9688890" y="3664722"/>
          <a:ext cx="1637684" cy="651253"/>
        </a:xfrm>
        <a:prstGeom prst="roundRect">
          <a:avLst>
            <a:gd name="adj" fmla="val 10000"/>
          </a:avLst>
        </a:prstGeom>
        <a:solidFill>
          <a:srgbClr val="D3242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Helvetica" pitchFamily="2" charset="0"/>
            </a:rPr>
            <a:t>Answer Problem</a:t>
          </a:r>
        </a:p>
      </dsp:txBody>
      <dsp:txXfrm>
        <a:off x="9707965" y="3683797"/>
        <a:ext cx="1599534" cy="6131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36B82-A093-F242-B202-D29794D4AB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9FB590-4AD1-A043-8852-62922423F4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3AE4D-147D-1E43-9337-3A2C6EC7B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14814-8AE2-5842-9C16-5CEE623CE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7D0D7-B11D-2E40-BFA4-AE6554E9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639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31089-0622-024F-A8DC-E64FE1BAD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06F671-4043-A147-9126-3C3D93E3B8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162FD-8F58-134D-A081-74B2A6F31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02CE9-A169-0848-BF1F-623D9E25A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4A714-B23C-FC48-90EC-9C3D50ED9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55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DB0B18-874A-5C4E-98CA-2C6D918DDD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FA842E-D949-AE4F-A778-0089ECFF58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A204A-00DC-574A-AC03-146D32727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42E0A-1069-AC4B-96A2-5BD2C69A4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F0318-7308-F647-977E-ECD289EA9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027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EDAA4-C9A3-A44E-8BF9-B8628E20B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7AB4B-D46A-3742-985F-0BEB5A06C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1EA2-B85E-EF47-9130-CB81A402D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CECDF-CA94-6442-9499-EF457E731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71194-1CA8-CA44-B751-6922475F7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000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7AE7A-DA73-FE42-86AE-B366159D3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04B8E-0FE9-4947-AEC8-5224B749C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63EAD-290B-7445-97DC-F9D1F2998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65093-3210-2A4C-ABD9-3E299EBF1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39545-2663-1A40-9496-A2D4C3E45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131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2AC59-8BCF-A74A-A091-8301EE3A2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80E4F-06BA-BC4A-80F1-3AA454ECE6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B05C5D-073E-0146-B7A6-069D2401E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398EFF-862D-8D4F-AB78-BBACCF135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863789-DCB7-2249-94DA-8C68EB725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346A80-B6D4-3D46-B8FF-0D85575A0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207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D362C-0D2B-674B-9687-477C2191C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C0DB04-30C4-5542-886B-8A1F05CB49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E9A1DF-EEC8-364C-B56A-42FE01B21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5C3B2F-7A25-C64E-B35D-7F253A07CE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609D37-25BB-B845-98B9-FDFAAC8310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EE2BD9-5AE7-694F-AE45-47558BE80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C64EC7-7A5E-154C-A6F1-800BD3FDE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F0B30C-3025-0249-B52A-C52FD894E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88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54447-4293-474A-A90F-F9994A85B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8CBAA1-0450-4F45-A61B-803EC7934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EE72D8-F004-1040-9C57-4E7DA6F53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2B1320-A4EC-8949-8611-1EFB6C7AE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15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81A434-6B48-E74C-AF0C-70972872B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FF0E9C-261E-BA49-AD33-0C8D36CE5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CC2F2A-96BB-C24A-A00C-811B0F24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87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F45AE-FD55-1E46-BB6C-0A1869204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DBFC0-5691-6F49-B917-3AA611343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072752-E5A9-5D40-96B7-A8B71B47D4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AEABA-F68E-0B4A-B6F3-8FBE872C4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3735A7-E984-8B46-9BBE-1487CF652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29C991-99CC-B247-89C0-ADE289DE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830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B8152-D795-1249-886D-D56E4593D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521A94-39D4-DA4B-8455-EBFB2A281A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B2A284-B5AE-9A4A-B089-9A3FF7198A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556513-36DC-4941-AE6E-2F49ADF04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96B8F-CFD4-7F47-B6AB-C02C1ABBF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36688-9E2A-264A-8804-790066C49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07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515255-BA4A-9648-8BAF-A511720C2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64E1E-5917-044F-83B5-13E12BE034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2C40A-F8CD-AE4F-8CE5-9949269CE5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FC502-96EA-1A4D-BADE-C13703C0809A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1790B-A35C-3949-995B-A621F26CF2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4373E-2CAC-254B-B43E-4E84810053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AC381-EAEE-2F42-AC02-98B761127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398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8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png"/><Relationship Id="rId5" Type="http://schemas.openxmlformats.org/officeDocument/2006/relationships/image" Target="../media/image60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nitedstateszipcodes.org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776C9-8452-EE4D-8978-67AD42F9D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>
                <a:latin typeface="Helvetica" pitchFamily="2" charset="0"/>
              </a:rPr>
              <a:t>Estimating Neighborhood Affluency with Yelp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A7FB3E-F4E1-A242-8A67-F41CF2382A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Helvetica" pitchFamily="2" charset="0"/>
              </a:rPr>
              <a:t>Shannon Bingham, Roy Kim</a:t>
            </a:r>
          </a:p>
          <a:p>
            <a:r>
              <a:rPr lang="en-US" sz="2000" dirty="0">
                <a:latin typeface="Helvetica" pitchFamily="2" charset="0"/>
              </a:rPr>
              <a:t>January 18, 2019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45F351-DA37-AA40-8633-938BDEC78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8374" y="0"/>
            <a:ext cx="2333626" cy="149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987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070" y="365125"/>
            <a:ext cx="10515600" cy="1325563"/>
          </a:xfrm>
        </p:spPr>
        <p:txBody>
          <a:bodyPr/>
          <a:lstStyle/>
          <a:p>
            <a:r>
              <a:rPr lang="en-US" dirty="0"/>
              <a:t>Sample data was selected from Wisconsin.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15CEB0-ACF5-5B40-B5E4-E273FE65A510}"/>
              </a:ext>
            </a:extLst>
          </p:cNvPr>
          <p:cNvSpPr txBox="1"/>
          <p:nvPr/>
        </p:nvSpPr>
        <p:spPr>
          <a:xfrm>
            <a:off x="3207027" y="5704370"/>
            <a:ext cx="1877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datausa.io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22C372-74BF-5342-9FC4-9820BE74B341}"/>
              </a:ext>
            </a:extLst>
          </p:cNvPr>
          <p:cNvSpPr/>
          <p:nvPr/>
        </p:nvSpPr>
        <p:spPr>
          <a:xfrm>
            <a:off x="8250993" y="1558801"/>
            <a:ext cx="3503685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Average AGI near the median for U.S.</a:t>
            </a:r>
          </a:p>
          <a:p>
            <a:endParaRPr lang="en-US" sz="3200" dirty="0"/>
          </a:p>
          <a:p>
            <a:r>
              <a:rPr lang="en-US" sz="3200" dirty="0"/>
              <a:t>882 zip codes.</a:t>
            </a:r>
          </a:p>
          <a:p>
            <a:endParaRPr lang="en-US" sz="3200" dirty="0"/>
          </a:p>
          <a:p>
            <a:r>
              <a:rPr lang="en-US" sz="3200" dirty="0"/>
              <a:t>Zip codes represent rural and urban areas.</a:t>
            </a: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6F0820-CF4B-3B43-88DD-3CD6EA2C2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070" y="1498130"/>
            <a:ext cx="7331503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69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C66886C-6E16-7F4A-A04B-58E908188EDE}"/>
              </a:ext>
            </a:extLst>
          </p:cNvPr>
          <p:cNvSpPr/>
          <p:nvPr/>
        </p:nvSpPr>
        <p:spPr>
          <a:xfrm>
            <a:off x="1113183" y="1843088"/>
            <a:ext cx="10084904" cy="211931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0FA1A72-B17F-504A-B854-474A9E46FC71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Helvetica" pitchFamily="2" charset="0"/>
              </a:rPr>
              <a:t>Used the basic Yelp interface to get sample data.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2041A8-BE22-E24B-AFDD-111A137C6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518" y="2155984"/>
            <a:ext cx="2333626" cy="14935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5EF2E8-2920-A64A-8CF1-C42171F781FB}"/>
              </a:ext>
            </a:extLst>
          </p:cNvPr>
          <p:cNvSpPr txBox="1"/>
          <p:nvPr/>
        </p:nvSpPr>
        <p:spPr>
          <a:xfrm>
            <a:off x="1634315" y="2425691"/>
            <a:ext cx="1447127" cy="954107"/>
          </a:xfrm>
          <a:prstGeom prst="rect">
            <a:avLst/>
          </a:prstGeom>
          <a:solidFill>
            <a:schemeClr val="bg1"/>
          </a:solidFill>
          <a:ln w="12700" cap="rnd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Request </a:t>
            </a:r>
          </a:p>
          <a:p>
            <a:r>
              <a:rPr lang="en-US" sz="2800" dirty="0"/>
              <a:t>for data 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3450E50-7363-7244-AFF3-7657DFAB1FFE}"/>
              </a:ext>
            </a:extLst>
          </p:cNvPr>
          <p:cNvSpPr/>
          <p:nvPr/>
        </p:nvSpPr>
        <p:spPr>
          <a:xfrm>
            <a:off x="3415619" y="2770222"/>
            <a:ext cx="1391478" cy="265044"/>
          </a:xfrm>
          <a:prstGeom prst="rightArrow">
            <a:avLst/>
          </a:prstGeom>
          <a:solidFill>
            <a:srgbClr val="D3222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06EFA0-443B-FF4E-97A2-DDC4933AA2A2}"/>
              </a:ext>
            </a:extLst>
          </p:cNvPr>
          <p:cNvSpPr txBox="1"/>
          <p:nvPr/>
        </p:nvSpPr>
        <p:spPr>
          <a:xfrm>
            <a:off x="9534731" y="2641134"/>
            <a:ext cx="911147" cy="523220"/>
          </a:xfrm>
          <a:prstGeom prst="rect">
            <a:avLst/>
          </a:prstGeom>
          <a:solidFill>
            <a:schemeClr val="bg1"/>
          </a:solidFill>
          <a:ln w="12700" cap="rnd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data 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552EC41C-4C99-F447-A5BF-BCFDFB80CF08}"/>
              </a:ext>
            </a:extLst>
          </p:cNvPr>
          <p:cNvSpPr/>
          <p:nvPr/>
        </p:nvSpPr>
        <p:spPr>
          <a:xfrm>
            <a:off x="7809077" y="2770222"/>
            <a:ext cx="1391478" cy="265044"/>
          </a:xfrm>
          <a:prstGeom prst="rightArrow">
            <a:avLst/>
          </a:prstGeom>
          <a:solidFill>
            <a:srgbClr val="D3222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F8C9F9C-8053-3341-BACD-37ABF9EF7D78}"/>
              </a:ext>
            </a:extLst>
          </p:cNvPr>
          <p:cNvSpPr txBox="1">
            <a:spLocks/>
          </p:cNvSpPr>
          <p:nvPr/>
        </p:nvSpPr>
        <p:spPr>
          <a:xfrm>
            <a:off x="1530295" y="4177844"/>
            <a:ext cx="9250680" cy="25932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latin typeface="Helvetica" pitchFamily="2" charset="0"/>
              </a:rPr>
              <a:t>Advantages: 		Free</a:t>
            </a:r>
          </a:p>
          <a:p>
            <a:r>
              <a:rPr lang="en-US" sz="3600" dirty="0">
                <a:latin typeface="Helvetica" pitchFamily="2" charset="0"/>
              </a:rPr>
              <a:t>				Real-time information</a:t>
            </a:r>
          </a:p>
          <a:p>
            <a:endParaRPr lang="en-US" sz="3600" dirty="0">
              <a:latin typeface="Helvetica" pitchFamily="2" charset="0"/>
            </a:endParaRPr>
          </a:p>
          <a:p>
            <a:r>
              <a:rPr lang="en-US" sz="3600" dirty="0">
                <a:latin typeface="Helvetica" pitchFamily="2" charset="0"/>
              </a:rPr>
              <a:t>Disadvantages: 	Limitations on retrieval</a:t>
            </a:r>
          </a:p>
        </p:txBody>
      </p:sp>
    </p:spTree>
    <p:extLst>
      <p:ext uri="{BB962C8B-B14F-4D97-AF65-F5344CB8AC3E}">
        <p14:creationId xmlns:p14="http://schemas.microsoft.com/office/powerpoint/2010/main" val="1018464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7029450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r"/>
            <a:endParaRPr lang="en-US" sz="40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EC782B-577A-E340-8F6C-4F9126B44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64479"/>
            <a:ext cx="2333626" cy="14935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096C5A-4B78-194C-982B-E28199C0168F}"/>
              </a:ext>
            </a:extLst>
          </p:cNvPr>
          <p:cNvSpPr txBox="1"/>
          <p:nvPr/>
        </p:nvSpPr>
        <p:spPr>
          <a:xfrm>
            <a:off x="4071938" y="2980015"/>
            <a:ext cx="257175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13800" dirty="0">
                <a:solidFill>
                  <a:schemeClr val="bg1"/>
                </a:solidFill>
                <a:latin typeface="Helvetica" pitchFamily="2" charset="0"/>
              </a:rPr>
              <a:t>3</a:t>
            </a:r>
          </a:p>
          <a:p>
            <a:pPr lvl="0" algn="r"/>
            <a:r>
              <a:rPr lang="en-US" sz="3600" dirty="0">
                <a:solidFill>
                  <a:schemeClr val="bg1"/>
                </a:solidFill>
                <a:latin typeface="Helvetica" pitchFamily="2" charset="0"/>
              </a:rPr>
              <a:t>Explore Data</a:t>
            </a:r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CA3B6B-2EAA-094F-8843-AF45E3EC18A0}"/>
              </a:ext>
            </a:extLst>
          </p:cNvPr>
          <p:cNvSpPr txBox="1"/>
          <p:nvPr/>
        </p:nvSpPr>
        <p:spPr>
          <a:xfrm>
            <a:off x="7629525" y="5464908"/>
            <a:ext cx="41597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>
                <a:latin typeface="Helvetica" pitchFamily="2" charset="0"/>
              </a:rPr>
              <a:t>What does the data tell us? </a:t>
            </a:r>
          </a:p>
        </p:txBody>
      </p:sp>
    </p:spTree>
    <p:extLst>
      <p:ext uri="{BB962C8B-B14F-4D97-AF65-F5344CB8AC3E}">
        <p14:creationId xmlns:p14="http://schemas.microsoft.com/office/powerpoint/2010/main" val="3291889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records did not have price/rating data.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15CEB0-ACF5-5B40-B5E4-E273FE65A510}"/>
              </a:ext>
            </a:extLst>
          </p:cNvPr>
          <p:cNvSpPr txBox="1"/>
          <p:nvPr/>
        </p:nvSpPr>
        <p:spPr>
          <a:xfrm>
            <a:off x="5285874" y="5346700"/>
            <a:ext cx="1620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www.yelp.com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22C372-74BF-5342-9FC4-9820BE74B341}"/>
              </a:ext>
            </a:extLst>
          </p:cNvPr>
          <p:cNvSpPr/>
          <p:nvPr/>
        </p:nvSpPr>
        <p:spPr>
          <a:xfrm>
            <a:off x="6632502" y="1690688"/>
            <a:ext cx="421468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adjusted gross income for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B8BDAC-35E9-9B4F-9B8E-5FCA47047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1511300"/>
            <a:ext cx="103505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141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The distribution of average AGI in our sample data was similar to the distribution for the U.S.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137AD6-DF3F-5F4A-8633-D47D94B30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222" y="1690688"/>
            <a:ext cx="8513556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77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Our initial focus was on price and ratings.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15CEB0-ACF5-5B40-B5E4-E273FE65A510}"/>
              </a:ext>
            </a:extLst>
          </p:cNvPr>
          <p:cNvSpPr txBox="1"/>
          <p:nvPr/>
        </p:nvSpPr>
        <p:spPr>
          <a:xfrm>
            <a:off x="5285874" y="5346700"/>
            <a:ext cx="1620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www.yelp.com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22C372-74BF-5342-9FC4-9820BE74B341}"/>
              </a:ext>
            </a:extLst>
          </p:cNvPr>
          <p:cNvSpPr/>
          <p:nvPr/>
        </p:nvSpPr>
        <p:spPr>
          <a:xfrm>
            <a:off x="6632502" y="1690688"/>
            <a:ext cx="421468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adjusted gross income for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B8BDAC-35E9-9B4F-9B8E-5FCA47047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1511300"/>
            <a:ext cx="10350500" cy="38354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5A6D5C9-19CA-A142-8CFB-59A89ACCF747}"/>
              </a:ext>
            </a:extLst>
          </p:cNvPr>
          <p:cNvSpPr/>
          <p:nvPr/>
        </p:nvSpPr>
        <p:spPr>
          <a:xfrm>
            <a:off x="4417016" y="2598520"/>
            <a:ext cx="868857" cy="238343"/>
          </a:xfrm>
          <a:prstGeom prst="ellipse">
            <a:avLst/>
          </a:prstGeom>
          <a:solidFill>
            <a:schemeClr val="accent2">
              <a:lumMod val="60000"/>
              <a:lumOff val="40000"/>
              <a:alpha val="27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B9558E-F2DC-7642-94CB-3F98FB70CDE8}"/>
              </a:ext>
            </a:extLst>
          </p:cNvPr>
          <p:cNvSpPr/>
          <p:nvPr/>
        </p:nvSpPr>
        <p:spPr>
          <a:xfrm>
            <a:off x="4588449" y="2110016"/>
            <a:ext cx="1507551" cy="369332"/>
          </a:xfrm>
          <a:prstGeom prst="ellipse">
            <a:avLst/>
          </a:prstGeom>
          <a:solidFill>
            <a:schemeClr val="accent2">
              <a:lumMod val="60000"/>
              <a:lumOff val="40000"/>
              <a:alpha val="27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901520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Patterns using only price and rating were too weak to connect to average AGI.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15CEB0-ACF5-5B40-B5E4-E273FE65A510}"/>
              </a:ext>
            </a:extLst>
          </p:cNvPr>
          <p:cNvSpPr txBox="1"/>
          <p:nvPr/>
        </p:nvSpPr>
        <p:spPr>
          <a:xfrm>
            <a:off x="5224278" y="5936309"/>
            <a:ext cx="1882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www.pixabay.com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153680-6591-164D-95B6-136F7B3B7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795" y="1732992"/>
            <a:ext cx="6058409" cy="42976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E56F09C-041B-DE43-AC8E-84892AA14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262" y="1899618"/>
            <a:ext cx="889000" cy="889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76AF6FD-4744-1D48-8A3A-BA5E037944FC}"/>
              </a:ext>
            </a:extLst>
          </p:cNvPr>
          <p:cNvSpPr txBox="1"/>
          <p:nvPr/>
        </p:nvSpPr>
        <p:spPr>
          <a:xfrm>
            <a:off x="3704095" y="1899618"/>
            <a:ext cx="6522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50000"/>
                  </a:schemeClr>
                </a:solidFill>
              </a:rPr>
              <a:t>$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314182-2E43-DF48-8E53-A600F498F0CD}"/>
              </a:ext>
            </a:extLst>
          </p:cNvPr>
          <p:cNvSpPr/>
          <p:nvPr/>
        </p:nvSpPr>
        <p:spPr>
          <a:xfrm>
            <a:off x="4788976" y="2730615"/>
            <a:ext cx="2603716" cy="230633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6507E4-2C5E-3944-9F76-14BC84EEDB1E}"/>
              </a:ext>
            </a:extLst>
          </p:cNvPr>
          <p:cNvSpPr/>
          <p:nvPr/>
        </p:nvSpPr>
        <p:spPr>
          <a:xfrm>
            <a:off x="5581626" y="2590049"/>
            <a:ext cx="1018416" cy="2742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45908E-7932-E74E-9511-1D3844F5668C}"/>
              </a:ext>
            </a:extLst>
          </p:cNvPr>
          <p:cNvSpPr/>
          <p:nvPr/>
        </p:nvSpPr>
        <p:spPr>
          <a:xfrm rot="15322924">
            <a:off x="5656160" y="2590049"/>
            <a:ext cx="1018416" cy="27420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999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07040" cy="1325563"/>
          </a:xfrm>
        </p:spPr>
        <p:txBody>
          <a:bodyPr>
            <a:normAutofit/>
          </a:bodyPr>
          <a:lstStyle/>
          <a:p>
            <a:r>
              <a:rPr lang="en-US" dirty="0"/>
              <a:t>Adding the business category showed promise.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15CEB0-ACF5-5B40-B5E4-E273FE65A510}"/>
              </a:ext>
            </a:extLst>
          </p:cNvPr>
          <p:cNvSpPr txBox="1"/>
          <p:nvPr/>
        </p:nvSpPr>
        <p:spPr>
          <a:xfrm>
            <a:off x="5224278" y="5936309"/>
            <a:ext cx="1882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www.pixabay.com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153680-6591-164D-95B6-136F7B3B7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795" y="1732992"/>
            <a:ext cx="6058409" cy="42976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E56F09C-041B-DE43-AC8E-84892AA14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262" y="1899618"/>
            <a:ext cx="889000" cy="889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76AF6FD-4744-1D48-8A3A-BA5E037944FC}"/>
              </a:ext>
            </a:extLst>
          </p:cNvPr>
          <p:cNvSpPr txBox="1"/>
          <p:nvPr/>
        </p:nvSpPr>
        <p:spPr>
          <a:xfrm>
            <a:off x="3704095" y="1899618"/>
            <a:ext cx="6522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50000"/>
                  </a:schemeClr>
                </a:solidFill>
              </a:rPr>
              <a:t>$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7E3930-A975-0045-AB72-CFABEAF3F224}"/>
              </a:ext>
            </a:extLst>
          </p:cNvPr>
          <p:cNvSpPr txBox="1"/>
          <p:nvPr/>
        </p:nvSpPr>
        <p:spPr>
          <a:xfrm>
            <a:off x="5078837" y="3343223"/>
            <a:ext cx="20276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D22224"/>
                </a:solidFill>
              </a:rPr>
              <a:t>Business</a:t>
            </a:r>
          </a:p>
          <a:p>
            <a:pPr algn="ctr"/>
            <a:r>
              <a:rPr lang="en-US" sz="3200" b="1" dirty="0">
                <a:solidFill>
                  <a:srgbClr val="D22224"/>
                </a:solidFill>
              </a:rPr>
              <a:t>category</a:t>
            </a:r>
          </a:p>
        </p:txBody>
      </p:sp>
    </p:spTree>
    <p:extLst>
      <p:ext uri="{BB962C8B-B14F-4D97-AF65-F5344CB8AC3E}">
        <p14:creationId xmlns:p14="http://schemas.microsoft.com/office/powerpoint/2010/main" val="1402591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Businesses are classified in one or more categories.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15CEB0-ACF5-5B40-B5E4-E273FE65A510}"/>
              </a:ext>
            </a:extLst>
          </p:cNvPr>
          <p:cNvSpPr txBox="1"/>
          <p:nvPr/>
        </p:nvSpPr>
        <p:spPr>
          <a:xfrm>
            <a:off x="5285874" y="5346700"/>
            <a:ext cx="1620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www.yelp.com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22C372-74BF-5342-9FC4-9820BE74B341}"/>
              </a:ext>
            </a:extLst>
          </p:cNvPr>
          <p:cNvSpPr/>
          <p:nvPr/>
        </p:nvSpPr>
        <p:spPr>
          <a:xfrm>
            <a:off x="6632502" y="1690688"/>
            <a:ext cx="421468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adjusted gross income for 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B8BDAC-35E9-9B4F-9B8E-5FCA47047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750" y="1511300"/>
            <a:ext cx="10350500" cy="38354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21F9CEB-5E01-E045-98CC-6D08E61F3194}"/>
              </a:ext>
            </a:extLst>
          </p:cNvPr>
          <p:cNvSpPr/>
          <p:nvPr/>
        </p:nvSpPr>
        <p:spPr>
          <a:xfrm>
            <a:off x="5016391" y="2498528"/>
            <a:ext cx="1740869" cy="369331"/>
          </a:xfrm>
          <a:prstGeom prst="ellipse">
            <a:avLst/>
          </a:prstGeom>
          <a:solidFill>
            <a:srgbClr val="FFFF00">
              <a:alpha val="27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1087568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B8F6F31-234C-A449-8F1A-73FD32B1F84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806125" y="1843088"/>
            <a:ext cx="4114800" cy="27432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0FA1A72-B17F-504A-B854-474A9E46FC71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For our sample, three categories stood out.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6C06F4-27C5-8C43-9263-D03410933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1826" y="1843088"/>
            <a:ext cx="4127699" cy="2743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B46F591-37AA-5C43-9CBE-D5802324FF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181" y="1843088"/>
            <a:ext cx="2980944" cy="274117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5D4A22DC-210D-284C-BA27-7372474FD5C9}"/>
              </a:ext>
            </a:extLst>
          </p:cNvPr>
          <p:cNvSpPr txBox="1">
            <a:spLocks/>
          </p:cNvSpPr>
          <p:nvPr/>
        </p:nvSpPr>
        <p:spPr>
          <a:xfrm>
            <a:off x="930948" y="4505477"/>
            <a:ext cx="252751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“Gourmet”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27A614F-0CDC-8047-8654-2269D754732C}"/>
              </a:ext>
            </a:extLst>
          </p:cNvPr>
          <p:cNvSpPr txBox="1">
            <a:spLocks/>
          </p:cNvSpPr>
          <p:nvPr/>
        </p:nvSpPr>
        <p:spPr>
          <a:xfrm>
            <a:off x="4082371" y="4505477"/>
            <a:ext cx="35722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Grocery Stores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050CCEF-48C0-E349-BE0B-38346DD5EC7E}"/>
              </a:ext>
            </a:extLst>
          </p:cNvPr>
          <p:cNvSpPr txBox="1">
            <a:spLocks/>
          </p:cNvSpPr>
          <p:nvPr/>
        </p:nvSpPr>
        <p:spPr>
          <a:xfrm>
            <a:off x="8109539" y="4505477"/>
            <a:ext cx="35722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Coffee</a:t>
            </a:r>
          </a:p>
        </p:txBody>
      </p:sp>
    </p:spTree>
    <p:extLst>
      <p:ext uri="{BB962C8B-B14F-4D97-AF65-F5344CB8AC3E}">
        <p14:creationId xmlns:p14="http://schemas.microsoft.com/office/powerpoint/2010/main" val="3749878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C95E1E9A-4664-EC45-AAF5-C5D5BE4E8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latin typeface="Helvetica" pitchFamily="2" charset="0"/>
              </a:rPr>
              <a:t>Problem Statement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DEC1A57-7F15-184C-A8FF-1A181C9C8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latin typeface="Helvetica" pitchFamily="2" charset="0"/>
              </a:rPr>
              <a:t>The goal of the project is to estimate the affluence of a neighborhood based on the number of $ of businesses and services (according to Yelp) in a given neighborhood.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1B37A3-F640-A341-91BE-73621DB96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222" y="4095469"/>
            <a:ext cx="6934200" cy="239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4140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7029450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r"/>
            <a:endParaRPr lang="en-US" sz="40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EC782B-577A-E340-8F6C-4F9126B44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64479"/>
            <a:ext cx="2333626" cy="14935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096C5A-4B78-194C-982B-E28199C0168F}"/>
              </a:ext>
            </a:extLst>
          </p:cNvPr>
          <p:cNvSpPr txBox="1"/>
          <p:nvPr/>
        </p:nvSpPr>
        <p:spPr>
          <a:xfrm>
            <a:off x="4586288" y="2980015"/>
            <a:ext cx="205740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13800" dirty="0">
                <a:solidFill>
                  <a:schemeClr val="bg1"/>
                </a:solidFill>
                <a:latin typeface="Helvetica" pitchFamily="2" charset="0"/>
              </a:rPr>
              <a:t>4</a:t>
            </a:r>
          </a:p>
          <a:p>
            <a:pPr lvl="0" algn="r"/>
            <a:r>
              <a:rPr lang="en-US" sz="3600" dirty="0">
                <a:solidFill>
                  <a:schemeClr val="bg1"/>
                </a:solidFill>
                <a:latin typeface="Helvetica" pitchFamily="2" charset="0"/>
              </a:rPr>
              <a:t>Model Data</a:t>
            </a:r>
          </a:p>
          <a:p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DF2DE0-324E-2544-A797-124867A15FC0}"/>
              </a:ext>
            </a:extLst>
          </p:cNvPr>
          <p:cNvSpPr txBox="1"/>
          <p:nvPr/>
        </p:nvSpPr>
        <p:spPr>
          <a:xfrm>
            <a:off x="7029450" y="4919007"/>
            <a:ext cx="497901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latin typeface="Helvetica" pitchFamily="2" charset="0"/>
              </a:rPr>
              <a:t>How do supervised and unsupervised models make predictions based on the data?</a:t>
            </a:r>
          </a:p>
        </p:txBody>
      </p:sp>
    </p:spTree>
    <p:extLst>
      <p:ext uri="{BB962C8B-B14F-4D97-AF65-F5344CB8AC3E}">
        <p14:creationId xmlns:p14="http://schemas.microsoft.com/office/powerpoint/2010/main" val="467366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Supervised Learning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EB9B0E9-CC99-CF43-B411-400EFF567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27171"/>
            <a:ext cx="5630289" cy="4465704"/>
          </a:xfrm>
          <a:prstGeom prst="rect">
            <a:avLst/>
          </a:prstGeom>
        </p:spPr>
      </p:pic>
      <p:pic>
        <p:nvPicPr>
          <p:cNvPr id="14" name="Picture 13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72E798BB-5FEE-E644-B466-D77652709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452" y="3429000"/>
            <a:ext cx="4169087" cy="3246159"/>
          </a:xfrm>
          <a:prstGeom prst="rect">
            <a:avLst/>
          </a:prstGeom>
        </p:spPr>
      </p:pic>
      <p:pic>
        <p:nvPicPr>
          <p:cNvPr id="16" name="Picture 15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F18F36FF-7051-EA48-A504-B669091B4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5452" y="182841"/>
            <a:ext cx="4169087" cy="324615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D040BEA-24A6-FB4B-95B1-1B495A789418}"/>
                  </a:ext>
                </a:extLst>
              </p:cNvPr>
              <p:cNvSpPr txBox="1"/>
              <p:nvPr/>
            </p:nvSpPr>
            <p:spPr>
              <a:xfrm>
                <a:off x="3527709" y="5486098"/>
                <a:ext cx="284870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600" dirty="0">
                    <a:latin typeface="Helvetica" pitchFamily="2" charset="0"/>
                  </a:rPr>
                  <a:t> score: 0.4273</a:t>
                </a:r>
              </a:p>
              <a:p>
                <a:pPr algn="r"/>
                <a:r>
                  <a:rPr lang="en-US" sz="1600" dirty="0">
                    <a:latin typeface="Helvetica" pitchFamily="2" charset="0"/>
                  </a:rPr>
                  <a:t>RMSE score: 12793.0686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D040BEA-24A6-FB4B-95B1-1B495A7894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7709" y="5486098"/>
                <a:ext cx="2848708" cy="584775"/>
              </a:xfrm>
              <a:prstGeom prst="rect">
                <a:avLst/>
              </a:prstGeom>
              <a:blipFill>
                <a:blip r:embed="rId5"/>
                <a:stretch>
                  <a:fillRect t="-4348" r="-889" b="-108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0CF93C3-40C4-7A41-9E80-DE81EDC00FD7}"/>
                  </a:ext>
                </a:extLst>
              </p:cNvPr>
              <p:cNvSpPr txBox="1"/>
              <p:nvPr/>
            </p:nvSpPr>
            <p:spPr>
              <a:xfrm>
                <a:off x="8992773" y="5790632"/>
                <a:ext cx="284870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600" dirty="0">
                    <a:latin typeface="Helvetica" pitchFamily="2" charset="0"/>
                  </a:rPr>
                  <a:t> score: -0.0011</a:t>
                </a:r>
              </a:p>
              <a:p>
                <a:pPr algn="r"/>
                <a:r>
                  <a:rPr lang="en-US" sz="1600" dirty="0">
                    <a:latin typeface="Helvetica" pitchFamily="2" charset="0"/>
                  </a:rPr>
                  <a:t>RMSE score: 16914.6555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0CF93C3-40C4-7A41-9E80-DE81EDC00FD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92773" y="5790632"/>
                <a:ext cx="2848708" cy="584775"/>
              </a:xfrm>
              <a:prstGeom prst="rect">
                <a:avLst/>
              </a:prstGeom>
              <a:blipFill>
                <a:blip r:embed="rId6"/>
                <a:stretch>
                  <a:fillRect t="-4348" r="-1339" b="-108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794E2AF-7176-1B4E-A353-7DC01DBCF937}"/>
                  </a:ext>
                </a:extLst>
              </p:cNvPr>
              <p:cNvSpPr txBox="1"/>
              <p:nvPr/>
            </p:nvSpPr>
            <p:spPr>
              <a:xfrm>
                <a:off x="9004965" y="2532281"/>
                <a:ext cx="284870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600" dirty="0">
                    <a:latin typeface="Helvetica" pitchFamily="2" charset="0"/>
                  </a:rPr>
                  <a:t> score: -0.2138</a:t>
                </a:r>
              </a:p>
              <a:p>
                <a:pPr algn="r"/>
                <a:r>
                  <a:rPr lang="en-US" sz="1600" dirty="0">
                    <a:latin typeface="Helvetica" pitchFamily="2" charset="0"/>
                  </a:rPr>
                  <a:t>RMSE score: 18625.631</a:t>
                </a: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794E2AF-7176-1B4E-A353-7DC01DBCF9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4965" y="2532281"/>
                <a:ext cx="2848708" cy="584775"/>
              </a:xfrm>
              <a:prstGeom prst="rect">
                <a:avLst/>
              </a:prstGeom>
              <a:blipFill>
                <a:blip r:embed="rId7"/>
                <a:stretch>
                  <a:fillRect r="-1333" b="-106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8AD8EBEF-C821-7D4B-A4E1-ED1D6180F00A}"/>
              </a:ext>
            </a:extLst>
          </p:cNvPr>
          <p:cNvSpPr txBox="1"/>
          <p:nvPr/>
        </p:nvSpPr>
        <p:spPr>
          <a:xfrm>
            <a:off x="838200" y="1317356"/>
            <a:ext cx="314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Baseline RMSE: 20425.3965</a:t>
            </a:r>
          </a:p>
        </p:txBody>
      </p:sp>
    </p:spTree>
    <p:extLst>
      <p:ext uri="{BB962C8B-B14F-4D97-AF65-F5344CB8AC3E}">
        <p14:creationId xmlns:p14="http://schemas.microsoft.com/office/powerpoint/2010/main" val="1742754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pic>
        <p:nvPicPr>
          <p:cNvPr id="6" name="Content Placeholder 5" descr="A screenshot of a map&#13;&#10;&#13;&#10;Description automatically generated">
            <a:extLst>
              <a:ext uri="{FF2B5EF4-FFF2-40B4-BE49-F238E27FC236}">
                <a16:creationId xmlns:a16="http://schemas.microsoft.com/office/drawing/2014/main" id="{77B0B4D0-B3EC-3047-A649-50135601B7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90126" y="2308343"/>
            <a:ext cx="5515824" cy="4374915"/>
          </a:xfrm>
        </p:spPr>
      </p:pic>
      <p:pic>
        <p:nvPicPr>
          <p:cNvPr id="8" name="Picture 7" descr="A close up of a map&#13;&#10;&#13;&#10;Description automatically generated">
            <a:extLst>
              <a:ext uri="{FF2B5EF4-FFF2-40B4-BE49-F238E27FC236}">
                <a16:creationId xmlns:a16="http://schemas.microsoft.com/office/drawing/2014/main" id="{E2746221-F972-8B44-89EA-49EA9AA71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277" y="2308342"/>
            <a:ext cx="5593030" cy="437491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D00992-817E-C946-A885-64E0B6C93D8B}"/>
                  </a:ext>
                </a:extLst>
              </p:cNvPr>
              <p:cNvSpPr txBox="1"/>
              <p:nvPr/>
            </p:nvSpPr>
            <p:spPr>
              <a:xfrm>
                <a:off x="3326541" y="5687266"/>
                <a:ext cx="284870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600" dirty="0">
                    <a:latin typeface="Helvetica" pitchFamily="2" charset="0"/>
                  </a:rPr>
                  <a:t> score: -0.4839</a:t>
                </a:r>
              </a:p>
              <a:p>
                <a:pPr algn="r"/>
                <a:r>
                  <a:rPr lang="en-US" sz="1600" dirty="0">
                    <a:latin typeface="Helvetica" pitchFamily="2" charset="0"/>
                  </a:rPr>
                  <a:t>RMSE score: 20593.7511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4D00992-817E-C946-A885-64E0B6C93D8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6541" y="5687266"/>
                <a:ext cx="2848708" cy="584775"/>
              </a:xfrm>
              <a:prstGeom prst="rect">
                <a:avLst/>
              </a:prstGeom>
              <a:blipFill>
                <a:blip r:embed="rId4"/>
                <a:stretch>
                  <a:fillRect t="-2128" r="-889" b="-106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90BF903-84EE-7E48-8EC3-15F62BCC4B8D}"/>
                  </a:ext>
                </a:extLst>
              </p:cNvPr>
              <p:cNvSpPr txBox="1"/>
              <p:nvPr/>
            </p:nvSpPr>
            <p:spPr>
              <a:xfrm>
                <a:off x="9065875" y="5687266"/>
                <a:ext cx="284870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14:m>
                  <m:oMath xmlns:m="http://schemas.openxmlformats.org/officeDocument/2006/math">
                    <m:sSup>
                      <m:sSupPr>
                        <m:ctrlPr>
                          <a:rPr lang="en-US" sz="160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16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600" dirty="0">
                    <a:latin typeface="Helvetica" pitchFamily="2" charset="0"/>
                  </a:rPr>
                  <a:t> score: 0.1288</a:t>
                </a:r>
              </a:p>
              <a:p>
                <a:pPr algn="r"/>
                <a:r>
                  <a:rPr lang="en-US" sz="1600" dirty="0">
                    <a:latin typeface="Helvetica" pitchFamily="2" charset="0"/>
                  </a:rPr>
                  <a:t>RMSE score: 15779.3918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190BF903-84EE-7E48-8EC3-15F62BCC4B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65875" y="5687266"/>
                <a:ext cx="2848708" cy="584775"/>
              </a:xfrm>
              <a:prstGeom prst="rect">
                <a:avLst/>
              </a:prstGeom>
              <a:blipFill>
                <a:blip r:embed="rId5"/>
                <a:stretch>
                  <a:fillRect t="-2128" r="-889" b="-106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8FA70FF8-4D23-A54C-97BD-985A98B58018}"/>
              </a:ext>
            </a:extLst>
          </p:cNvPr>
          <p:cNvSpPr txBox="1"/>
          <p:nvPr/>
        </p:nvSpPr>
        <p:spPr>
          <a:xfrm>
            <a:off x="960120" y="242541"/>
            <a:ext cx="86410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Helvetica" pitchFamily="2" charset="0"/>
              </a:rPr>
              <a:t>More Supervised Learning</a:t>
            </a:r>
          </a:p>
          <a:p>
            <a:r>
              <a:rPr lang="en-US" sz="4000" dirty="0">
                <a:latin typeface="Helvetica" pitchFamily="2" charset="0"/>
              </a:rPr>
              <a:t>(With all features)</a:t>
            </a:r>
          </a:p>
        </p:txBody>
      </p:sp>
    </p:spTree>
    <p:extLst>
      <p:ext uri="{BB962C8B-B14F-4D97-AF65-F5344CB8AC3E}">
        <p14:creationId xmlns:p14="http://schemas.microsoft.com/office/powerpoint/2010/main" val="210507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7029450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r"/>
            <a:endParaRPr lang="en-US" sz="40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EC782B-577A-E340-8F6C-4F9126B44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64479"/>
            <a:ext cx="2333626" cy="14935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096C5A-4B78-194C-982B-E28199C0168F}"/>
              </a:ext>
            </a:extLst>
          </p:cNvPr>
          <p:cNvSpPr txBox="1"/>
          <p:nvPr/>
        </p:nvSpPr>
        <p:spPr>
          <a:xfrm>
            <a:off x="3643313" y="2980015"/>
            <a:ext cx="300037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13800" dirty="0">
                <a:solidFill>
                  <a:schemeClr val="bg1"/>
                </a:solidFill>
                <a:latin typeface="Helvetica" pitchFamily="2" charset="0"/>
              </a:rPr>
              <a:t>5</a:t>
            </a:r>
          </a:p>
          <a:p>
            <a:pPr lvl="0" algn="r"/>
            <a:r>
              <a:rPr lang="en-US" sz="3600" dirty="0">
                <a:solidFill>
                  <a:schemeClr val="bg1"/>
                </a:solidFill>
                <a:latin typeface="Helvetica" pitchFamily="2" charset="0"/>
              </a:rPr>
              <a:t>Answer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98F65A-5A2C-7146-BA83-12DB382B1FAD}"/>
              </a:ext>
            </a:extLst>
          </p:cNvPr>
          <p:cNvSpPr txBox="1"/>
          <p:nvPr/>
        </p:nvSpPr>
        <p:spPr>
          <a:xfrm>
            <a:off x="7524017" y="4983479"/>
            <a:ext cx="41873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latin typeface="Helvetica" pitchFamily="2" charset="0"/>
              </a:rPr>
              <a:t>Does the outcomes of our project address the problem statement?</a:t>
            </a:r>
          </a:p>
        </p:txBody>
      </p:sp>
    </p:spTree>
    <p:extLst>
      <p:ext uri="{BB962C8B-B14F-4D97-AF65-F5344CB8AC3E}">
        <p14:creationId xmlns:p14="http://schemas.microsoft.com/office/powerpoint/2010/main" val="32651659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C3726-1BB5-B045-8B76-80D960BC9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Helvetica" pitchFamily="2" charset="0"/>
              </a:rPr>
              <a:t>We believe there is </a:t>
            </a:r>
            <a:r>
              <a:rPr lang="en-US" sz="3200" b="1" dirty="0">
                <a:latin typeface="Helvetica" pitchFamily="2" charset="0"/>
              </a:rPr>
              <a:t>more signal to be seen </a:t>
            </a:r>
            <a:r>
              <a:rPr lang="en-US" sz="3200" dirty="0">
                <a:latin typeface="Helvetica" pitchFamily="2" charset="0"/>
              </a:rPr>
              <a:t>as more data is gathered and deeper analysis is done.</a:t>
            </a:r>
          </a:p>
          <a:p>
            <a:r>
              <a:rPr lang="en-US" sz="3200" dirty="0">
                <a:latin typeface="Helvetica" pitchFamily="2" charset="0"/>
              </a:rPr>
              <a:t>We conclude that Yelp can be used as a </a:t>
            </a:r>
            <a:r>
              <a:rPr lang="en-US" sz="3200" b="1" dirty="0">
                <a:latin typeface="Helvetica" pitchFamily="2" charset="0"/>
              </a:rPr>
              <a:t>supplementary economic indicator</a:t>
            </a:r>
            <a:r>
              <a:rPr lang="en-US" sz="3200" dirty="0">
                <a:latin typeface="Helvetica" pitchFamily="2" charset="0"/>
              </a:rPr>
              <a:t>, one more tool to help determine the wealth of a neighborhood.</a:t>
            </a:r>
          </a:p>
          <a:p>
            <a:r>
              <a:rPr lang="en-US" sz="3200" dirty="0">
                <a:latin typeface="Helvetica" pitchFamily="2" charset="0"/>
              </a:rPr>
              <a:t>We believe there is </a:t>
            </a:r>
            <a:r>
              <a:rPr lang="en-US" sz="3200" b="1" dirty="0">
                <a:latin typeface="Helvetica" pitchFamily="2" charset="0"/>
              </a:rPr>
              <a:t>potential for the Yelp data to be used as a a measure of economic growth or shrinkage </a:t>
            </a:r>
            <a:r>
              <a:rPr lang="en-US" sz="3200" dirty="0">
                <a:latin typeface="Helvetica" pitchFamily="2" charset="0"/>
              </a:rPr>
              <a:t>in an area.</a:t>
            </a:r>
          </a:p>
        </p:txBody>
      </p:sp>
    </p:spTree>
    <p:extLst>
      <p:ext uri="{BB962C8B-B14F-4D97-AF65-F5344CB8AC3E}">
        <p14:creationId xmlns:p14="http://schemas.microsoft.com/office/powerpoint/2010/main" val="32636724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7029450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r"/>
            <a:endParaRPr lang="en-US" sz="40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EC782B-577A-E340-8F6C-4F9126B44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64479"/>
            <a:ext cx="2333626" cy="14935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096C5A-4B78-194C-982B-E28199C0168F}"/>
              </a:ext>
            </a:extLst>
          </p:cNvPr>
          <p:cNvSpPr txBox="1"/>
          <p:nvPr/>
        </p:nvSpPr>
        <p:spPr>
          <a:xfrm>
            <a:off x="3643313" y="2980015"/>
            <a:ext cx="300037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13800" dirty="0">
                <a:solidFill>
                  <a:schemeClr val="bg1"/>
                </a:solidFill>
                <a:latin typeface="Helvetica" pitchFamily="2" charset="0"/>
              </a:rPr>
              <a:t>6</a:t>
            </a:r>
          </a:p>
          <a:p>
            <a:pPr lvl="0" algn="r"/>
            <a:r>
              <a:rPr lang="en-US" sz="3600" dirty="0">
                <a:solidFill>
                  <a:schemeClr val="bg1"/>
                </a:solidFill>
                <a:latin typeface="Helvetica" pitchFamily="2" charset="0"/>
              </a:rPr>
              <a:t>Next </a:t>
            </a:r>
          </a:p>
          <a:p>
            <a:pPr lvl="0" algn="r"/>
            <a:r>
              <a:rPr lang="en-US" sz="3600" dirty="0">
                <a:solidFill>
                  <a:schemeClr val="bg1"/>
                </a:solidFill>
                <a:latin typeface="Helvetica" pitchFamily="2" charset="0"/>
              </a:rPr>
              <a:t>Steps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98F65A-5A2C-7146-BA83-12DB382B1FAD}"/>
              </a:ext>
            </a:extLst>
          </p:cNvPr>
          <p:cNvSpPr txBox="1"/>
          <p:nvPr/>
        </p:nvSpPr>
        <p:spPr>
          <a:xfrm>
            <a:off x="7524017" y="5364479"/>
            <a:ext cx="4187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latin typeface="Helvetica" pitchFamily="2" charset="0"/>
              </a:rPr>
              <a:t>Towards a deliverable</a:t>
            </a:r>
          </a:p>
        </p:txBody>
      </p:sp>
    </p:spTree>
    <p:extLst>
      <p:ext uri="{BB962C8B-B14F-4D97-AF65-F5344CB8AC3E}">
        <p14:creationId xmlns:p14="http://schemas.microsoft.com/office/powerpoint/2010/main" val="3554749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C3726-1BB5-B045-8B76-80D960BC9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Helvetica" pitchFamily="2" charset="0"/>
              </a:rPr>
              <a:t>First, having full access to the Yelp API </a:t>
            </a:r>
            <a:r>
              <a:rPr lang="en-US" dirty="0">
                <a:latin typeface="Helvetica" pitchFamily="2" charset="0"/>
              </a:rPr>
              <a:t>is crucial in obtaining the most amount of data. The basic version of the API limits the data that can be retrieved.</a:t>
            </a:r>
          </a:p>
          <a:p>
            <a:r>
              <a:rPr lang="en-US" b="1" dirty="0">
                <a:latin typeface="Helvetica" pitchFamily="2" charset="0"/>
              </a:rPr>
              <a:t>Second, pulling data from other resources</a:t>
            </a:r>
            <a:r>
              <a:rPr lang="en-US" dirty="0">
                <a:latin typeface="Helvetica" pitchFamily="2" charset="0"/>
              </a:rPr>
              <a:t>, such as the Internal Revenue Service or the US Census, will allow a more informed model.</a:t>
            </a:r>
          </a:p>
          <a:p>
            <a:r>
              <a:rPr lang="en-US" b="1" dirty="0">
                <a:latin typeface="Helvetica" pitchFamily="2" charset="0"/>
              </a:rPr>
              <a:t>Lastly, deploying a functional tool </a:t>
            </a:r>
            <a:r>
              <a:rPr lang="en-US" dirty="0">
                <a:latin typeface="Helvetica" pitchFamily="2" charset="0"/>
              </a:rPr>
              <a:t>by automating the whole process would make our work more accessible and instantly useable. Our model can still be refined further.</a:t>
            </a:r>
          </a:p>
        </p:txBody>
      </p:sp>
    </p:spTree>
    <p:extLst>
      <p:ext uri="{BB962C8B-B14F-4D97-AF65-F5344CB8AC3E}">
        <p14:creationId xmlns:p14="http://schemas.microsoft.com/office/powerpoint/2010/main" val="32880381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7029450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r"/>
            <a:endParaRPr lang="en-US" sz="40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EC782B-577A-E340-8F6C-4F9126B44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64479"/>
            <a:ext cx="2333626" cy="14935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096C5A-4B78-194C-982B-E28199C0168F}"/>
              </a:ext>
            </a:extLst>
          </p:cNvPr>
          <p:cNvSpPr txBox="1"/>
          <p:nvPr/>
        </p:nvSpPr>
        <p:spPr>
          <a:xfrm>
            <a:off x="1814512" y="3692991"/>
            <a:ext cx="487203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9600" dirty="0">
                <a:solidFill>
                  <a:schemeClr val="bg1"/>
                </a:solidFill>
                <a:latin typeface="Helvetica" pitchFamily="2" charset="0"/>
              </a:rPr>
              <a:t>Thank </a:t>
            </a:r>
          </a:p>
          <a:p>
            <a:pPr lvl="0" algn="r"/>
            <a:r>
              <a:rPr lang="en-US" sz="9600" dirty="0">
                <a:solidFill>
                  <a:schemeClr val="bg1"/>
                </a:solidFill>
                <a:latin typeface="Helvetica" pitchFamily="2" charset="0"/>
              </a:rPr>
              <a:t>you!</a:t>
            </a:r>
            <a:endParaRPr lang="en-US" sz="2800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6A9033-2F38-8347-A4D2-643AD824FC84}"/>
              </a:ext>
            </a:extLst>
          </p:cNvPr>
          <p:cNvSpPr txBox="1"/>
          <p:nvPr/>
        </p:nvSpPr>
        <p:spPr>
          <a:xfrm>
            <a:off x="7271004" y="5782952"/>
            <a:ext cx="3339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elvetica" pitchFamily="2" charset="0"/>
              </a:rPr>
              <a:t>Any questions?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9BCD73-B220-F442-85AC-AB8E7EC61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9228" y="500380"/>
            <a:ext cx="2053874" cy="20538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161B26-2429-BD4C-BEE3-0867B6D2E0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9228" y="3247360"/>
            <a:ext cx="2053874" cy="205387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424DB3-4D38-D94C-80A6-E661DC44D9DD}"/>
              </a:ext>
            </a:extLst>
          </p:cNvPr>
          <p:cNvSpPr txBox="1"/>
          <p:nvPr/>
        </p:nvSpPr>
        <p:spPr>
          <a:xfrm>
            <a:off x="9593102" y="1111819"/>
            <a:ext cx="22656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Shannon Bingham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E954BB-E33F-7845-942B-748462860518}"/>
              </a:ext>
            </a:extLst>
          </p:cNvPr>
          <p:cNvSpPr txBox="1"/>
          <p:nvPr/>
        </p:nvSpPr>
        <p:spPr>
          <a:xfrm>
            <a:off x="9593102" y="4012687"/>
            <a:ext cx="2265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Roy Kim</a:t>
            </a:r>
          </a:p>
        </p:txBody>
      </p:sp>
    </p:spTree>
    <p:extLst>
      <p:ext uri="{BB962C8B-B14F-4D97-AF65-F5344CB8AC3E}">
        <p14:creationId xmlns:p14="http://schemas.microsoft.com/office/powerpoint/2010/main" val="1966496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8AE6EBE-FCF3-8544-8A66-57B721412D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4944534"/>
              </p:ext>
            </p:extLst>
          </p:nvPr>
        </p:nvGraphicFramePr>
        <p:xfrm>
          <a:off x="757238" y="157163"/>
          <a:ext cx="11329987" cy="64611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9">
            <a:extLst>
              <a:ext uri="{FF2B5EF4-FFF2-40B4-BE49-F238E27FC236}">
                <a16:creationId xmlns:a16="http://schemas.microsoft.com/office/drawing/2014/main" id="{47204B73-E7F5-954B-84A4-F990A96CEE7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dirty="0">
                <a:latin typeface="Helvetica" pitchFamily="2" charset="0"/>
              </a:rPr>
              <a:t>Data Science Process</a:t>
            </a:r>
          </a:p>
        </p:txBody>
      </p:sp>
    </p:spTree>
    <p:extLst>
      <p:ext uri="{BB962C8B-B14F-4D97-AF65-F5344CB8AC3E}">
        <p14:creationId xmlns:p14="http://schemas.microsoft.com/office/powerpoint/2010/main" val="969539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7029450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r"/>
            <a:endParaRPr lang="en-US" sz="40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EC782B-577A-E340-8F6C-4F9126B44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64479"/>
            <a:ext cx="2333626" cy="14935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096C5A-4B78-194C-982B-E28199C0168F}"/>
              </a:ext>
            </a:extLst>
          </p:cNvPr>
          <p:cNvSpPr txBox="1"/>
          <p:nvPr/>
        </p:nvSpPr>
        <p:spPr>
          <a:xfrm>
            <a:off x="3343275" y="2980015"/>
            <a:ext cx="3300413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13800" dirty="0">
                <a:solidFill>
                  <a:schemeClr val="bg1"/>
                </a:solidFill>
                <a:latin typeface="Helvetica" pitchFamily="2" charset="0"/>
              </a:rPr>
              <a:t>1</a:t>
            </a:r>
          </a:p>
          <a:p>
            <a:pPr lvl="0" algn="r"/>
            <a:r>
              <a:rPr lang="en-US" sz="3600" dirty="0">
                <a:solidFill>
                  <a:schemeClr val="bg1"/>
                </a:solidFill>
                <a:latin typeface="Helvetica" pitchFamily="2" charset="0"/>
              </a:rPr>
              <a:t>Define Problem</a:t>
            </a: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83EAF0-728E-6244-9C75-A7142BD667A4}"/>
              </a:ext>
            </a:extLst>
          </p:cNvPr>
          <p:cNvSpPr txBox="1"/>
          <p:nvPr/>
        </p:nvSpPr>
        <p:spPr>
          <a:xfrm>
            <a:off x="7653337" y="5208876"/>
            <a:ext cx="42942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latin typeface="Helvetica" pitchFamily="2" charset="0"/>
              </a:rPr>
              <a:t>How can we approach the problem to quantify success?</a:t>
            </a:r>
          </a:p>
        </p:txBody>
      </p:sp>
    </p:spTree>
    <p:extLst>
      <p:ext uri="{BB962C8B-B14F-4D97-AF65-F5344CB8AC3E}">
        <p14:creationId xmlns:p14="http://schemas.microsoft.com/office/powerpoint/2010/main" val="133690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C3726-1BB5-B045-8B76-80D960BC9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The rise of social apps related to commercial activity has given birth to a wealth of data with many applications. </a:t>
            </a:r>
          </a:p>
          <a:p>
            <a:r>
              <a:rPr lang="en-US" dirty="0">
                <a:latin typeface="Helvetica" pitchFamily="2" charset="0"/>
              </a:rPr>
              <a:t>One of such social apps is Yelp, and the data collected by Yelp is descriptive of businesses by area and location. Specifically, Yelp uses certain markers ($, $$, $$$, $$$$) to indicate the relative cost of the services of a business. </a:t>
            </a:r>
          </a:p>
          <a:p>
            <a:r>
              <a:rPr lang="en-US" dirty="0">
                <a:latin typeface="Helvetica" pitchFamily="2" charset="0"/>
              </a:rPr>
              <a:t>Can this data be used to estimate the affluence of a neighborhood (AGI), or at least be an added indicator to what is already available?</a:t>
            </a:r>
          </a:p>
        </p:txBody>
      </p:sp>
    </p:spTree>
    <p:extLst>
      <p:ext uri="{BB962C8B-B14F-4D97-AF65-F5344CB8AC3E}">
        <p14:creationId xmlns:p14="http://schemas.microsoft.com/office/powerpoint/2010/main" val="2903012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7029450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lvl="0" algn="r"/>
            <a:endParaRPr lang="en-US" sz="40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EC782B-577A-E340-8F6C-4F9126B44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64479"/>
            <a:ext cx="2333626" cy="14935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096C5A-4B78-194C-982B-E28199C0168F}"/>
              </a:ext>
            </a:extLst>
          </p:cNvPr>
          <p:cNvSpPr txBox="1"/>
          <p:nvPr/>
        </p:nvSpPr>
        <p:spPr>
          <a:xfrm>
            <a:off x="4310062" y="2980015"/>
            <a:ext cx="2333626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13800" dirty="0">
                <a:solidFill>
                  <a:schemeClr val="bg1"/>
                </a:solidFill>
                <a:latin typeface="Helvetica" pitchFamily="2" charset="0"/>
              </a:rPr>
              <a:t>2</a:t>
            </a:r>
          </a:p>
          <a:p>
            <a:pPr lvl="0" algn="r"/>
            <a:r>
              <a:rPr lang="en-US" sz="3600" dirty="0">
                <a:solidFill>
                  <a:schemeClr val="bg1"/>
                </a:solidFill>
                <a:latin typeface="Helvetica" pitchFamily="2" charset="0"/>
              </a:rPr>
              <a:t>Collect Data</a:t>
            </a:r>
          </a:p>
          <a:p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64043A-5D12-1647-ABB5-26BC11C09808}"/>
              </a:ext>
            </a:extLst>
          </p:cNvPr>
          <p:cNvSpPr txBox="1"/>
          <p:nvPr/>
        </p:nvSpPr>
        <p:spPr>
          <a:xfrm>
            <a:off x="8209537" y="5042198"/>
            <a:ext cx="37334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2800" dirty="0"/>
              <a:t>Where are we looking for data and how are we getting it?</a:t>
            </a:r>
          </a:p>
        </p:txBody>
      </p:sp>
    </p:spTree>
    <p:extLst>
      <p:ext uri="{BB962C8B-B14F-4D97-AF65-F5344CB8AC3E}">
        <p14:creationId xmlns:p14="http://schemas.microsoft.com/office/powerpoint/2010/main" val="391837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5428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There are 29872 unique zip codes in the U.S.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3E5FC70-C51E-0E4A-9950-5CAA0E9206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5317" y="1392516"/>
            <a:ext cx="7543800" cy="5029200"/>
          </a:xfr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C983413-F586-9B45-BD9B-66ABD0F552C8}"/>
              </a:ext>
            </a:extLst>
          </p:cNvPr>
          <p:cNvSpPr txBox="1"/>
          <p:nvPr/>
        </p:nvSpPr>
        <p:spPr>
          <a:xfrm>
            <a:off x="4368850" y="6421716"/>
            <a:ext cx="3056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www.unitedstateszipcodes.org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555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9576B6-A396-0B4C-88CB-5EEECDCA3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1319" y="1280160"/>
            <a:ext cx="9549363" cy="557784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The distribution of average AGI is not symmetrical.</a:t>
            </a:r>
          </a:p>
        </p:txBody>
      </p:sp>
    </p:spTree>
    <p:extLst>
      <p:ext uri="{BB962C8B-B14F-4D97-AF65-F5344CB8AC3E}">
        <p14:creationId xmlns:p14="http://schemas.microsoft.com/office/powerpoint/2010/main" val="3229256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6D327E-0495-3C48-8FF0-C86EF9492DAB}"/>
              </a:ext>
            </a:extLst>
          </p:cNvPr>
          <p:cNvSpPr/>
          <p:nvPr/>
        </p:nvSpPr>
        <p:spPr>
          <a:xfrm>
            <a:off x="0" y="0"/>
            <a:ext cx="642938" cy="6858000"/>
          </a:xfrm>
          <a:prstGeom prst="rect">
            <a:avLst/>
          </a:prstGeom>
          <a:solidFill>
            <a:srgbClr val="D2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D3242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9B5AB-559E-7243-B21D-4F110FDD2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Even among those with the highest average AGI, the distribution is not symmetrical.</a:t>
            </a:r>
          </a:p>
        </p:txBody>
      </p:sp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B634B467-311D-E94C-B9A7-DADC8FE51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048" y="1531661"/>
            <a:ext cx="8847905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290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660</TotalTime>
  <Words>659</Words>
  <Application>Microsoft Macintosh PowerPoint</Application>
  <PresentationFormat>Widescreen</PresentationFormat>
  <Paragraphs>109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Helvetica</vt:lpstr>
      <vt:lpstr>Office Theme</vt:lpstr>
      <vt:lpstr>Estimating Neighborhood Affluency with Yelp</vt:lpstr>
      <vt:lpstr>Problem Statement</vt:lpstr>
      <vt:lpstr>PowerPoint Presentation</vt:lpstr>
      <vt:lpstr>PowerPoint Presentation</vt:lpstr>
      <vt:lpstr>Introduction</vt:lpstr>
      <vt:lpstr>PowerPoint Presentation</vt:lpstr>
      <vt:lpstr>There are 29872 unique zip codes in the U.S.</vt:lpstr>
      <vt:lpstr>The distribution of average AGI is not symmetrical.</vt:lpstr>
      <vt:lpstr>Even among those with the highest average AGI, the distribution is not symmetrical.</vt:lpstr>
      <vt:lpstr>Sample data was selected from Wisconsin.</vt:lpstr>
      <vt:lpstr>PowerPoint Presentation</vt:lpstr>
      <vt:lpstr>PowerPoint Presentation</vt:lpstr>
      <vt:lpstr>Many records did not have price/rating data.</vt:lpstr>
      <vt:lpstr>The distribution of average AGI in our sample data was similar to the distribution for the U.S.</vt:lpstr>
      <vt:lpstr>Our initial focus was on price and ratings.</vt:lpstr>
      <vt:lpstr>Patterns using only price and rating were too weak to connect to average AGI.</vt:lpstr>
      <vt:lpstr>Adding the business category showed promise.</vt:lpstr>
      <vt:lpstr>Businesses are classified in one or more categories.</vt:lpstr>
      <vt:lpstr>PowerPoint Presentation</vt:lpstr>
      <vt:lpstr>PowerPoint Presentation</vt:lpstr>
      <vt:lpstr>Supervised Learning</vt:lpstr>
      <vt:lpstr>PowerPoint Presentation</vt:lpstr>
      <vt:lpstr>PowerPoint Presentation</vt:lpstr>
      <vt:lpstr>Conclusions</vt:lpstr>
      <vt:lpstr>PowerPoint Presentation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Estimating Neighborhood Affluency with Yelp</dc:title>
  <dc:creator>Microsoft Office User</dc:creator>
  <cp:lastModifiedBy>Microsoft Office User</cp:lastModifiedBy>
  <cp:revision>26</cp:revision>
  <cp:lastPrinted>2019-01-18T18:05:30Z</cp:lastPrinted>
  <dcterms:created xsi:type="dcterms:W3CDTF">2019-01-17T23:15:15Z</dcterms:created>
  <dcterms:modified xsi:type="dcterms:W3CDTF">2019-01-18T18:05:31Z</dcterms:modified>
</cp:coreProperties>
</file>

<file path=docProps/thumbnail.jpeg>
</file>